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32"/>
  </p:notesMasterIdLst>
  <p:sldIdLst>
    <p:sldId id="256" r:id="rId3"/>
    <p:sldId id="272" r:id="rId4"/>
    <p:sldId id="277" r:id="rId5"/>
    <p:sldId id="278" r:id="rId6"/>
    <p:sldId id="257" r:id="rId7"/>
    <p:sldId id="271" r:id="rId8"/>
    <p:sldId id="273" r:id="rId9"/>
    <p:sldId id="259" r:id="rId10"/>
    <p:sldId id="274" r:id="rId11"/>
    <p:sldId id="260" r:id="rId12"/>
    <p:sldId id="275" r:id="rId13"/>
    <p:sldId id="261" r:id="rId14"/>
    <p:sldId id="270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9" r:id="rId24"/>
    <p:sldId id="283" r:id="rId25"/>
    <p:sldId id="284" r:id="rId26"/>
    <p:sldId id="285" r:id="rId27"/>
    <p:sldId id="280" r:id="rId28"/>
    <p:sldId id="281" r:id="rId29"/>
    <p:sldId id="282" r:id="rId30"/>
    <p:sldId id="276" r:id="rId3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2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52774611188585"/>
          <c:y val="5.7593724304160002E-2"/>
          <c:w val="0.64231583774462542"/>
          <c:h val="0.942406275695840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99-4520-AD68-30CEFE00630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99-4520-AD68-30CEFE00630E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A99-4520-AD68-30CEFE00630E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A99-4520-AD68-30CEFE00630E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A99-4520-AD68-30CEFE0063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52774611188585"/>
          <c:y val="5.7593724304160002E-2"/>
          <c:w val="0.64231583774462542"/>
          <c:h val="0.942406275695840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"/>
          <c:dPt>
            <c:idx val="0"/>
            <c:bubble3D val="0"/>
            <c:explosion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99-4520-AD68-30CEFE00630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99-4520-AD68-30CEFE00630E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A99-4520-AD68-30CEFE00630E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A99-4520-AD68-30CEFE00630E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A99-4520-AD68-30CEFE0063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8CD70-F732-4F36-888A-B2928FE228ED}" type="datetimeFigureOut">
              <a:rPr lang="en-IN" smtClean="0"/>
              <a:t>18-06-2024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A9842-3EF0-4B16-8C5D-6F18179D4A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8077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A9842-3EF0-4B16-8C5D-6F18179D4A3A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9433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A9842-3EF0-4B16-8C5D-6F18179D4A3A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2841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A9842-3EF0-4B16-8C5D-6F18179D4A3A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7933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DC8FB-FB11-46A0-AC18-4E8869215F66}" type="slidenum">
              <a:rPr kumimoji="0" lang="en-IN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IN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49109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604F5-ABF1-4BDF-ADB4-2D0517E54FA4}" type="datetime1">
              <a:rPr lang="en-US" smtClean="0"/>
              <a:t>6/18/2024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A98D1-07CE-476B-95A3-F543458F2693}" type="datetimeFigureOut">
              <a:rPr kumimoji="0" lang="en-IN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18-06-2024</a:t>
            </a:fld>
            <a:endParaRPr kumimoji="0" lang="en-IN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72DBB2-0D47-4ADF-8C6F-BB9E4B018321}" type="slidenum">
              <a:rPr kumimoji="0" lang="en-IN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06503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A98D1-07CE-476B-95A3-F543458F2693}" type="datetimeFigureOut">
              <a:rPr kumimoji="0" lang="en-IN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18-06-2024</a:t>
            </a:fld>
            <a:endParaRPr kumimoji="0" lang="en-IN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72DBB2-0D47-4ADF-8C6F-BB9E4B018321}" type="slidenum">
              <a:rPr kumimoji="0" lang="en-IN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7116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A98D1-07CE-476B-95A3-F543458F2693}" type="datetimeFigureOut">
              <a:rPr kumimoji="0" lang="en-IN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18-06-2024</a:t>
            </a:fld>
            <a:endParaRPr kumimoji="0" lang="en-IN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72DBB2-0D47-4ADF-8C6F-BB9E4B018321}" type="slidenum">
              <a:rPr kumimoji="0" lang="en-IN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01725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A98D1-07CE-476B-95A3-F543458F2693}" type="datetimeFigureOut">
              <a:rPr kumimoji="0" lang="en-IN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18-06-2024</a:t>
            </a:fld>
            <a:endParaRPr kumimoji="0" lang="en-IN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72DBB2-0D47-4ADF-8C6F-BB9E4B018321}" type="slidenum">
              <a:rPr kumimoji="0" lang="en-IN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26109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A98D1-07CE-476B-95A3-F543458F2693}" type="datetimeFigureOut">
              <a:rPr kumimoji="0" lang="en-IN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18-06-2024</a:t>
            </a:fld>
            <a:endParaRPr kumimoji="0" lang="en-IN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72DBB2-0D47-4ADF-8C6F-BB9E4B018321}" type="slidenum">
              <a:rPr kumimoji="0" lang="en-IN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59962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A98D1-07CE-476B-95A3-F543458F2693}" type="datetimeFigureOut">
              <a:rPr kumimoji="0" lang="en-IN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18-06-2024</a:t>
            </a:fld>
            <a:endParaRPr kumimoji="0" lang="en-IN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72DBB2-0D47-4ADF-8C6F-BB9E4B018321}" type="slidenum">
              <a:rPr kumimoji="0" lang="en-IN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52033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A98D1-07CE-476B-95A3-F543458F2693}" type="datetimeFigureOut">
              <a:rPr kumimoji="0" lang="en-IN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18-06-2024</a:t>
            </a:fld>
            <a:endParaRPr kumimoji="0" lang="en-IN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72DBB2-0D47-4ADF-8C6F-BB9E4B018321}" type="slidenum">
              <a:rPr kumimoji="0" lang="en-IN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0386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7D031-F60A-4FF0-A1CA-463DB6D72090}" type="datetime1">
              <a:rPr lang="en-US" smtClean="0"/>
              <a:t>6/18/2024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78F3-D9F7-4F44-9739-3F9B0BB55261}" type="datetime1">
              <a:rPr lang="en-US" smtClean="0"/>
              <a:t>6/18/2024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2C56E-7E18-4AB5-8905-521121B991FB}" type="datetime1">
              <a:rPr lang="en-US" smtClean="0"/>
              <a:t>6/18/2024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6011" y="79246"/>
            <a:ext cx="11931650" cy="6666230"/>
          </a:xfrm>
          <a:custGeom>
            <a:avLst/>
            <a:gdLst/>
            <a:ahLst/>
            <a:cxnLst/>
            <a:rect l="l" t="t" r="r" b="b"/>
            <a:pathLst>
              <a:path w="11931650" h="6666230">
                <a:moveTo>
                  <a:pt x="0" y="6665976"/>
                </a:moveTo>
                <a:lnTo>
                  <a:pt x="11931396" y="6665976"/>
                </a:lnTo>
                <a:lnTo>
                  <a:pt x="11931396" y="0"/>
                </a:lnTo>
                <a:lnTo>
                  <a:pt x="0" y="0"/>
                </a:lnTo>
                <a:lnTo>
                  <a:pt x="0" y="666597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A068E-7540-483D-80D9-4D27AFB4E865}" type="datetime1">
              <a:rPr lang="en-US" smtClean="0"/>
              <a:t>6/18/2024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A98D1-07CE-476B-95A3-F543458F2693}" type="datetimeFigureOut">
              <a:rPr kumimoji="0" lang="en-IN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18-06-2024</a:t>
            </a:fld>
            <a:endParaRPr kumimoji="0" lang="en-IN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72DBB2-0D47-4ADF-8C6F-BB9E4B018321}" type="slidenum">
              <a:rPr kumimoji="0" lang="en-IN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3565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A98D1-07CE-476B-95A3-F543458F2693}" type="datetimeFigureOut">
              <a:rPr kumimoji="0" lang="en-IN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18-06-2024</a:t>
            </a:fld>
            <a:endParaRPr kumimoji="0" lang="en-IN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72DBB2-0D47-4ADF-8C6F-BB9E4B018321}" type="slidenum">
              <a:rPr kumimoji="0" lang="en-IN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71318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A98D1-07CE-476B-95A3-F543458F2693}" type="datetimeFigureOut">
              <a:rPr kumimoji="0" lang="en-IN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18-06-2024</a:t>
            </a:fld>
            <a:endParaRPr kumimoji="0" lang="en-IN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72DBB2-0D47-4ADF-8C6F-BB9E4B018321}" type="slidenum">
              <a:rPr kumimoji="0" lang="en-IN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4636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A98D1-07CE-476B-95A3-F543458F2693}" type="datetimeFigureOut">
              <a:rPr kumimoji="0" lang="en-IN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18-06-2024</a:t>
            </a:fld>
            <a:endParaRPr kumimoji="0" lang="en-IN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72DBB2-0D47-4ADF-8C6F-BB9E4B018321}" type="slidenum">
              <a:rPr kumimoji="0" lang="en-IN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74407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1919" y="64769"/>
            <a:ext cx="11148161" cy="7824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00960" y="2477770"/>
            <a:ext cx="7990078" cy="1960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72ED3-F372-421F-9D3C-47ACA9A76799}" type="datetime1">
              <a:rPr lang="en-US" smtClean="0"/>
              <a:t>6/18/2024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A98D1-07CE-476B-95A3-F543458F2693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18-06-2024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72DBB2-0D47-4ADF-8C6F-BB9E4B018321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04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atmsagro.org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2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fcindia.org.i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www.atmsagro.org/" TargetMode="External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tmsagro.org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2.png"/><Relationship Id="rId5" Type="http://schemas.openxmlformats.org/officeDocument/2006/relationships/image" Target="../media/image57.png"/><Relationship Id="rId10" Type="http://schemas.openxmlformats.org/officeDocument/2006/relationships/image" Target="../media/image66.png"/><Relationship Id="rId4" Type="http://schemas.openxmlformats.org/officeDocument/2006/relationships/image" Target="../media/image61.png"/><Relationship Id="rId9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nandita.sharmaatms@gmail.com" TargetMode="External"/><Relationship Id="rId5" Type="http://schemas.openxmlformats.org/officeDocument/2006/relationships/image" Target="../media/image67.png"/><Relationship Id="rId4" Type="http://schemas.openxmlformats.org/officeDocument/2006/relationships/hyperlink" Target="http://www.atmsagro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atmsagro.org/" TargetMode="Externa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8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atmsagro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6816" y="1592511"/>
            <a:ext cx="8292846" cy="297720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315" y="1047683"/>
            <a:ext cx="6095365" cy="1166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5738" marR="5080" indent="-174625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Challenges</a:t>
            </a:r>
            <a:r>
              <a:rPr spc="-5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Bank</a:t>
            </a:r>
            <a:r>
              <a:rPr spc="-65" dirty="0"/>
              <a:t> </a:t>
            </a:r>
            <a:r>
              <a:rPr dirty="0"/>
              <a:t>Linkage</a:t>
            </a:r>
            <a:r>
              <a:rPr spc="-55" dirty="0"/>
              <a:t> </a:t>
            </a:r>
            <a:r>
              <a:rPr dirty="0">
                <a:solidFill>
                  <a:srgbClr val="00AF50"/>
                </a:solidFill>
              </a:rPr>
              <a:t>in</a:t>
            </a:r>
            <a:r>
              <a:rPr spc="-45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Assam </a:t>
            </a:r>
            <a:r>
              <a:rPr lang="en-IN" spc="-10" dirty="0" smtClean="0">
                <a:solidFill>
                  <a:schemeClr val="tx1"/>
                </a:solidFill>
              </a:rPr>
              <a:t>For its Economic Empowerment</a:t>
            </a:r>
            <a:r>
              <a:rPr lang="en-IN" spc="-10" dirty="0" smtClean="0">
                <a:solidFill>
                  <a:srgbClr val="00AF50"/>
                </a:solidFill>
              </a:rPr>
              <a:t/>
            </a:r>
            <a:br>
              <a:rPr lang="en-IN" spc="-10" dirty="0" smtClean="0">
                <a:solidFill>
                  <a:srgbClr val="00AF50"/>
                </a:solidFill>
              </a:rPr>
            </a:br>
            <a:r>
              <a:rPr spc="-25" dirty="0" smtClean="0">
                <a:solidFill>
                  <a:srgbClr val="006FC0"/>
                </a:solidFill>
              </a:rPr>
              <a:t>in</a:t>
            </a:r>
            <a:endParaRPr spc="-25" dirty="0">
              <a:solidFill>
                <a:srgbClr val="006FC0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667319" y="2336188"/>
            <a:ext cx="8871840" cy="6418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indent="411163" algn="ctr">
              <a:lnSpc>
                <a:spcPct val="100000"/>
              </a:lnSpc>
              <a:spcBef>
                <a:spcPts val="105"/>
              </a:spcBef>
            </a:pPr>
            <a:r>
              <a:rPr dirty="0"/>
              <a:t>Large</a:t>
            </a:r>
            <a:r>
              <a:rPr spc="-30" dirty="0"/>
              <a:t> </a:t>
            </a:r>
            <a:r>
              <a:rPr dirty="0">
                <a:solidFill>
                  <a:srgbClr val="00AF50"/>
                </a:solidFill>
              </a:rPr>
              <a:t>Agri</a:t>
            </a:r>
            <a:r>
              <a:rPr spc="-10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&amp;</a:t>
            </a:r>
            <a:r>
              <a:rPr spc="-10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Allied</a:t>
            </a:r>
            <a:r>
              <a:rPr spc="-10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and</a:t>
            </a:r>
            <a:r>
              <a:rPr spc="-25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MSE</a:t>
            </a:r>
            <a:r>
              <a:rPr spc="-10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Sector</a:t>
            </a:r>
            <a:r>
              <a:rPr spc="-45" dirty="0">
                <a:solidFill>
                  <a:srgbClr val="00AF50"/>
                </a:solidFill>
              </a:rPr>
              <a:t> </a:t>
            </a:r>
            <a:r>
              <a:rPr dirty="0"/>
              <a:t>predominated</a:t>
            </a:r>
            <a:r>
              <a:rPr spc="-35" dirty="0"/>
              <a:t> </a:t>
            </a:r>
            <a:r>
              <a:rPr spc="-25" dirty="0" smtClean="0"/>
              <a:t>by</a:t>
            </a:r>
            <a:endParaRPr lang="en-IN" spc="-25" dirty="0" smtClean="0"/>
          </a:p>
          <a:p>
            <a:pPr marL="32384" marR="5080" indent="514984" algn="ctr">
              <a:lnSpc>
                <a:spcPct val="100000"/>
              </a:lnSpc>
              <a:spcBef>
                <a:spcPts val="105"/>
              </a:spcBef>
            </a:pPr>
            <a:r>
              <a:rPr spc="-25" dirty="0" smtClean="0"/>
              <a:t> </a:t>
            </a:r>
            <a:r>
              <a:rPr dirty="0"/>
              <a:t>Small</a:t>
            </a:r>
            <a:r>
              <a:rPr spc="-30" dirty="0"/>
              <a:t> </a:t>
            </a:r>
            <a:r>
              <a:rPr dirty="0"/>
              <a:t>&amp;</a:t>
            </a:r>
            <a:r>
              <a:rPr spc="-10" dirty="0"/>
              <a:t> </a:t>
            </a:r>
            <a:r>
              <a:rPr dirty="0"/>
              <a:t>Marginal</a:t>
            </a:r>
            <a:r>
              <a:rPr spc="-20" dirty="0"/>
              <a:t> </a:t>
            </a:r>
            <a:r>
              <a:rPr dirty="0"/>
              <a:t>Farmers</a:t>
            </a:r>
            <a:r>
              <a:rPr spc="-30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Micro</a:t>
            </a:r>
            <a:r>
              <a:rPr spc="-10" dirty="0"/>
              <a:t> </a:t>
            </a:r>
            <a:r>
              <a:rPr dirty="0"/>
              <a:t>&amp;</a:t>
            </a:r>
            <a:r>
              <a:rPr spc="-20" dirty="0"/>
              <a:t> </a:t>
            </a:r>
            <a:r>
              <a:rPr dirty="0"/>
              <a:t>Small </a:t>
            </a:r>
            <a:r>
              <a:rPr spc="-10" dirty="0" smtClean="0"/>
              <a:t>Entrepreneurs</a:t>
            </a:r>
            <a:endParaRPr spc="-10" dirty="0"/>
          </a:p>
        </p:txBody>
      </p:sp>
      <p:sp>
        <p:nvSpPr>
          <p:cNvPr id="5" name="object 5"/>
          <p:cNvSpPr txBox="1"/>
          <p:nvPr/>
        </p:nvSpPr>
        <p:spPr>
          <a:xfrm>
            <a:off x="3410585" y="3784600"/>
            <a:ext cx="54286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070735" algn="l"/>
                <a:tab pos="2686050" algn="l"/>
              </a:tabLst>
            </a:pPr>
            <a:r>
              <a:rPr sz="4000" b="1" spc="-10" dirty="0">
                <a:solidFill>
                  <a:srgbClr val="FF0000"/>
                </a:solidFill>
                <a:latin typeface="Georgia"/>
                <a:cs typeface="Georgia"/>
              </a:rPr>
              <a:t>Causes</a:t>
            </a:r>
            <a:r>
              <a:rPr sz="4000" b="1" dirty="0">
                <a:solidFill>
                  <a:srgbClr val="FF0000"/>
                </a:solidFill>
                <a:latin typeface="Georgia"/>
                <a:cs typeface="Georgia"/>
              </a:rPr>
              <a:t>	</a:t>
            </a:r>
            <a:r>
              <a:rPr sz="4000" b="1" spc="-50" dirty="0">
                <a:latin typeface="Georgia"/>
                <a:cs typeface="Georgia"/>
              </a:rPr>
              <a:t>&amp;</a:t>
            </a:r>
            <a:r>
              <a:rPr sz="4000" b="1" dirty="0">
                <a:latin typeface="Georgia"/>
                <a:cs typeface="Georgia"/>
              </a:rPr>
              <a:t>	</a:t>
            </a:r>
            <a:r>
              <a:rPr sz="4000" b="1" spc="-10" dirty="0">
                <a:solidFill>
                  <a:srgbClr val="00AF50"/>
                </a:solidFill>
                <a:latin typeface="Georgia"/>
                <a:cs typeface="Georgia"/>
              </a:rPr>
              <a:t>Mitigation</a:t>
            </a:r>
            <a:endParaRPr sz="4000" dirty="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75843" y="268224"/>
            <a:ext cx="11658600" cy="6311265"/>
            <a:chOff x="275843" y="268224"/>
            <a:chExt cx="11658600" cy="6311265"/>
          </a:xfrm>
        </p:grpSpPr>
        <p:sp>
          <p:nvSpPr>
            <p:cNvPr id="7" name="object 7"/>
            <p:cNvSpPr/>
            <p:nvPr/>
          </p:nvSpPr>
          <p:spPr>
            <a:xfrm>
              <a:off x="281940" y="274319"/>
              <a:ext cx="11646535" cy="6299200"/>
            </a:xfrm>
            <a:custGeom>
              <a:avLst/>
              <a:gdLst/>
              <a:ahLst/>
              <a:cxnLst/>
              <a:rect l="l" t="t" r="r" b="b"/>
              <a:pathLst>
                <a:path w="11646535" h="6299200">
                  <a:moveTo>
                    <a:pt x="11646408" y="0"/>
                  </a:moveTo>
                  <a:lnTo>
                    <a:pt x="0" y="0"/>
                  </a:lnTo>
                  <a:lnTo>
                    <a:pt x="0" y="124460"/>
                  </a:lnTo>
                  <a:lnTo>
                    <a:pt x="0" y="6174740"/>
                  </a:lnTo>
                  <a:lnTo>
                    <a:pt x="0" y="6299200"/>
                  </a:lnTo>
                  <a:lnTo>
                    <a:pt x="11646408" y="6299200"/>
                  </a:lnTo>
                  <a:lnTo>
                    <a:pt x="11646408" y="6174740"/>
                  </a:lnTo>
                  <a:lnTo>
                    <a:pt x="124460" y="6174740"/>
                  </a:lnTo>
                  <a:lnTo>
                    <a:pt x="124460" y="124460"/>
                  </a:lnTo>
                  <a:lnTo>
                    <a:pt x="11521948" y="124460"/>
                  </a:lnTo>
                  <a:lnTo>
                    <a:pt x="11521948" y="6174232"/>
                  </a:lnTo>
                  <a:lnTo>
                    <a:pt x="11646408" y="6174232"/>
                  </a:lnTo>
                  <a:lnTo>
                    <a:pt x="11646408" y="124460"/>
                  </a:lnTo>
                  <a:lnTo>
                    <a:pt x="1164640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1939" y="274320"/>
              <a:ext cx="11646535" cy="6299200"/>
            </a:xfrm>
            <a:custGeom>
              <a:avLst/>
              <a:gdLst/>
              <a:ahLst/>
              <a:cxnLst/>
              <a:rect l="l" t="t" r="r" b="b"/>
              <a:pathLst>
                <a:path w="11646535" h="6299200">
                  <a:moveTo>
                    <a:pt x="0" y="0"/>
                  </a:moveTo>
                  <a:lnTo>
                    <a:pt x="11646408" y="0"/>
                  </a:lnTo>
                  <a:lnTo>
                    <a:pt x="11646408" y="6298692"/>
                  </a:lnTo>
                  <a:lnTo>
                    <a:pt x="0" y="6298692"/>
                  </a:lnTo>
                  <a:lnTo>
                    <a:pt x="0" y="0"/>
                  </a:lnTo>
                  <a:close/>
                </a:path>
                <a:path w="11646535" h="6299200">
                  <a:moveTo>
                    <a:pt x="124460" y="124459"/>
                  </a:moveTo>
                  <a:lnTo>
                    <a:pt x="124460" y="6174232"/>
                  </a:lnTo>
                  <a:lnTo>
                    <a:pt x="11521948" y="6174232"/>
                  </a:lnTo>
                  <a:lnTo>
                    <a:pt x="11521948" y="124459"/>
                  </a:lnTo>
                  <a:lnTo>
                    <a:pt x="124460" y="12445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71728" y="751839"/>
              <a:ext cx="10467340" cy="5334000"/>
            </a:xfrm>
            <a:custGeom>
              <a:avLst/>
              <a:gdLst/>
              <a:ahLst/>
              <a:cxnLst/>
              <a:rect l="l" t="t" r="r" b="b"/>
              <a:pathLst>
                <a:path w="10467340" h="5334000">
                  <a:moveTo>
                    <a:pt x="10466832" y="0"/>
                  </a:moveTo>
                  <a:lnTo>
                    <a:pt x="0" y="0"/>
                  </a:lnTo>
                  <a:lnTo>
                    <a:pt x="0" y="105410"/>
                  </a:lnTo>
                  <a:lnTo>
                    <a:pt x="0" y="5228590"/>
                  </a:lnTo>
                  <a:lnTo>
                    <a:pt x="0" y="5334000"/>
                  </a:lnTo>
                  <a:lnTo>
                    <a:pt x="10466832" y="5334000"/>
                  </a:lnTo>
                  <a:lnTo>
                    <a:pt x="10466832" y="5228590"/>
                  </a:lnTo>
                  <a:lnTo>
                    <a:pt x="105397" y="5228590"/>
                  </a:lnTo>
                  <a:lnTo>
                    <a:pt x="105397" y="105410"/>
                  </a:lnTo>
                  <a:lnTo>
                    <a:pt x="10361422" y="105410"/>
                  </a:lnTo>
                  <a:lnTo>
                    <a:pt x="10361422" y="5228094"/>
                  </a:lnTo>
                  <a:lnTo>
                    <a:pt x="10466832" y="5228094"/>
                  </a:lnTo>
                  <a:lnTo>
                    <a:pt x="10466832" y="105410"/>
                  </a:lnTo>
                  <a:lnTo>
                    <a:pt x="10466832" y="104902"/>
                  </a:lnTo>
                  <a:lnTo>
                    <a:pt x="1046683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71727" y="751332"/>
              <a:ext cx="10467340" cy="5334000"/>
            </a:xfrm>
            <a:custGeom>
              <a:avLst/>
              <a:gdLst/>
              <a:ahLst/>
              <a:cxnLst/>
              <a:rect l="l" t="t" r="r" b="b"/>
              <a:pathLst>
                <a:path w="10467340" h="5334000">
                  <a:moveTo>
                    <a:pt x="0" y="0"/>
                  </a:moveTo>
                  <a:lnTo>
                    <a:pt x="10466832" y="0"/>
                  </a:lnTo>
                  <a:lnTo>
                    <a:pt x="10466832" y="5334000"/>
                  </a:lnTo>
                  <a:lnTo>
                    <a:pt x="0" y="5334000"/>
                  </a:lnTo>
                  <a:lnTo>
                    <a:pt x="0" y="0"/>
                  </a:lnTo>
                  <a:close/>
                </a:path>
                <a:path w="10467340" h="5334000">
                  <a:moveTo>
                    <a:pt x="105397" y="105409"/>
                  </a:moveTo>
                  <a:lnTo>
                    <a:pt x="105397" y="5228602"/>
                  </a:lnTo>
                  <a:lnTo>
                    <a:pt x="10361422" y="5228602"/>
                  </a:lnTo>
                  <a:lnTo>
                    <a:pt x="10361422" y="105409"/>
                  </a:lnTo>
                  <a:lnTo>
                    <a:pt x="105397" y="10540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4"/>
          <p:cNvSpPr txBox="1">
            <a:spLocks/>
          </p:cNvSpPr>
          <p:nvPr/>
        </p:nvSpPr>
        <p:spPr>
          <a:xfrm>
            <a:off x="2286000" y="3024795"/>
            <a:ext cx="887184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>
              <a:defRPr sz="2000" b="1" i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42925" marR="1913255" algn="ctr"/>
            <a:r>
              <a:rPr lang="en-IN" sz="1800" spc="-10" dirty="0" smtClean="0">
                <a:solidFill>
                  <a:srgbClr val="006FC0"/>
                </a:solidFill>
              </a:rPr>
              <a:t>Organised, developed</a:t>
            </a:r>
            <a:r>
              <a:rPr lang="en-IN" sz="1800" spc="-55" dirty="0" smtClean="0">
                <a:solidFill>
                  <a:srgbClr val="006FC0"/>
                </a:solidFill>
              </a:rPr>
              <a:t> </a:t>
            </a:r>
            <a:r>
              <a:rPr lang="en-IN" sz="1800" dirty="0" smtClean="0">
                <a:solidFill>
                  <a:srgbClr val="006FC0"/>
                </a:solidFill>
              </a:rPr>
              <a:t>and</a:t>
            </a:r>
            <a:r>
              <a:rPr lang="en-IN" sz="1800" spc="-65" dirty="0" smtClean="0">
                <a:solidFill>
                  <a:srgbClr val="006FC0"/>
                </a:solidFill>
              </a:rPr>
              <a:t> </a:t>
            </a:r>
            <a:r>
              <a:rPr lang="en-IN" sz="1800" spc="-10" dirty="0" smtClean="0">
                <a:solidFill>
                  <a:srgbClr val="006FC0"/>
                </a:solidFill>
              </a:rPr>
              <a:t>supported </a:t>
            </a:r>
            <a:r>
              <a:rPr lang="en-IN" sz="1800" spc="-25" dirty="0">
                <a:solidFill>
                  <a:srgbClr val="006FC0"/>
                </a:solidFill>
              </a:rPr>
              <a:t>b</a:t>
            </a:r>
            <a:r>
              <a:rPr lang="en-IN" sz="1800" spc="-25" dirty="0" smtClean="0">
                <a:solidFill>
                  <a:srgbClr val="006FC0"/>
                </a:solidFill>
              </a:rPr>
              <a:t>y </a:t>
            </a:r>
            <a:r>
              <a:rPr lang="en-IN" sz="1800" dirty="0" smtClean="0">
                <a:solidFill>
                  <a:srgbClr val="006FC0"/>
                </a:solidFill>
              </a:rPr>
              <a:t>Govt.</a:t>
            </a:r>
            <a:r>
              <a:rPr lang="en-IN" sz="1800" spc="-45" dirty="0" smtClean="0">
                <a:solidFill>
                  <a:srgbClr val="006FC0"/>
                </a:solidFill>
              </a:rPr>
              <a:t> </a:t>
            </a:r>
            <a:r>
              <a:rPr lang="en-IN" sz="1800" dirty="0" smtClean="0">
                <a:solidFill>
                  <a:srgbClr val="006FC0"/>
                </a:solidFill>
              </a:rPr>
              <a:t>of</a:t>
            </a:r>
            <a:r>
              <a:rPr lang="en-IN" sz="1800" spc="-30" dirty="0" smtClean="0">
                <a:solidFill>
                  <a:srgbClr val="006FC0"/>
                </a:solidFill>
              </a:rPr>
              <a:t> </a:t>
            </a:r>
            <a:r>
              <a:rPr lang="en-IN" sz="1800" dirty="0" smtClean="0">
                <a:solidFill>
                  <a:srgbClr val="006FC0"/>
                </a:solidFill>
              </a:rPr>
              <a:t>India</a:t>
            </a:r>
            <a:r>
              <a:rPr lang="en-IN" sz="1800" spc="-30" dirty="0" smtClean="0">
                <a:solidFill>
                  <a:srgbClr val="006FC0"/>
                </a:solidFill>
              </a:rPr>
              <a:t> </a:t>
            </a:r>
            <a:r>
              <a:rPr lang="en-IN" sz="1800" dirty="0">
                <a:solidFill>
                  <a:srgbClr val="006FC0"/>
                </a:solidFill>
              </a:rPr>
              <a:t>D</a:t>
            </a:r>
            <a:r>
              <a:rPr lang="en-IN" sz="1800" dirty="0" smtClean="0">
                <a:solidFill>
                  <a:srgbClr val="006FC0"/>
                </a:solidFill>
              </a:rPr>
              <a:t>uring</a:t>
            </a:r>
            <a:r>
              <a:rPr lang="en-IN" sz="1800" spc="-40" dirty="0" smtClean="0">
                <a:solidFill>
                  <a:srgbClr val="006FC0"/>
                </a:solidFill>
              </a:rPr>
              <a:t> </a:t>
            </a:r>
            <a:r>
              <a:rPr lang="en-IN" sz="1800" dirty="0" smtClean="0">
                <a:solidFill>
                  <a:srgbClr val="006FC0"/>
                </a:solidFill>
              </a:rPr>
              <a:t>the</a:t>
            </a:r>
            <a:r>
              <a:rPr lang="en-IN" sz="1800" spc="-40" dirty="0" smtClean="0">
                <a:solidFill>
                  <a:srgbClr val="006FC0"/>
                </a:solidFill>
              </a:rPr>
              <a:t> </a:t>
            </a:r>
            <a:r>
              <a:rPr lang="en-IN" sz="1800" dirty="0" smtClean="0">
                <a:solidFill>
                  <a:srgbClr val="006FC0"/>
                </a:solidFill>
              </a:rPr>
              <a:t>last</a:t>
            </a:r>
            <a:r>
              <a:rPr lang="en-IN" sz="1800" spc="-45" dirty="0" smtClean="0">
                <a:solidFill>
                  <a:srgbClr val="006FC0"/>
                </a:solidFill>
              </a:rPr>
              <a:t> </a:t>
            </a:r>
            <a:r>
              <a:rPr lang="en-IN" sz="1800" dirty="0" smtClean="0">
                <a:solidFill>
                  <a:srgbClr val="006FC0"/>
                </a:solidFill>
              </a:rPr>
              <a:t>10</a:t>
            </a:r>
            <a:r>
              <a:rPr lang="en-IN" sz="1800" spc="-40" dirty="0" smtClean="0">
                <a:solidFill>
                  <a:srgbClr val="006FC0"/>
                </a:solidFill>
              </a:rPr>
              <a:t> </a:t>
            </a:r>
            <a:r>
              <a:rPr lang="en-IN" sz="1800" spc="-10" dirty="0" smtClean="0">
                <a:solidFill>
                  <a:srgbClr val="006FC0"/>
                </a:solidFill>
              </a:rPr>
              <a:t>Years</a:t>
            </a:r>
            <a:endParaRPr lang="en-IN" sz="1800" dirty="0"/>
          </a:p>
        </p:txBody>
      </p:sp>
      <p:sp>
        <p:nvSpPr>
          <p:cNvPr id="12" name="object 4"/>
          <p:cNvSpPr txBox="1">
            <a:spLocks/>
          </p:cNvSpPr>
          <p:nvPr/>
        </p:nvSpPr>
        <p:spPr>
          <a:xfrm>
            <a:off x="1368297" y="4648200"/>
            <a:ext cx="8871840" cy="115993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>
              <a:defRPr sz="2000" b="1" i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R="5080" indent="411163" algn="ctr">
              <a:spcBef>
                <a:spcPts val="105"/>
              </a:spcBef>
            </a:pPr>
            <a:r>
              <a:rPr lang="en-IN" dirty="0" smtClean="0"/>
              <a:t>Research &amp; Presentation </a:t>
            </a:r>
          </a:p>
          <a:p>
            <a:pPr marR="5080" indent="411163" algn="ctr">
              <a:spcBef>
                <a:spcPts val="105"/>
              </a:spcBef>
            </a:pPr>
            <a:r>
              <a:rPr lang="en-IN" sz="1800" spc="-10" dirty="0" smtClean="0"/>
              <a:t>By</a:t>
            </a:r>
          </a:p>
          <a:p>
            <a:pPr marR="5080" indent="411163" algn="ctr">
              <a:spcBef>
                <a:spcPts val="105"/>
              </a:spcBef>
            </a:pPr>
            <a:r>
              <a:rPr lang="en-IN" spc="-10" dirty="0" smtClean="0">
                <a:solidFill>
                  <a:srgbClr val="C00000"/>
                </a:solidFill>
              </a:rPr>
              <a:t>ATMS</a:t>
            </a:r>
          </a:p>
          <a:p>
            <a:pPr marR="5080" indent="411163" algn="ctr">
              <a:spcBef>
                <a:spcPts val="105"/>
              </a:spcBef>
            </a:pPr>
            <a:r>
              <a:rPr lang="en-IN" sz="1400" i="1" spc="-10" dirty="0" smtClean="0"/>
              <a:t>(www.atmsagro.org)</a:t>
            </a:r>
            <a:endParaRPr lang="en-IN" sz="1400" i="1" spc="-1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840" y="6132097"/>
            <a:ext cx="1163091" cy="654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8938" y="1349121"/>
            <a:ext cx="9387205" cy="34259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400" b="1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To</a:t>
            </a:r>
            <a:r>
              <a:rPr sz="2400" b="1" spc="65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  </a:t>
            </a:r>
            <a:r>
              <a:rPr sz="2400" b="1" dirty="0">
                <a:solidFill>
                  <a:srgbClr val="FF0000"/>
                </a:solidFill>
                <a:latin typeface="Georgia" panose="02040502050405020303" pitchFamily="18" charset="0"/>
                <a:cs typeface="Calibri"/>
              </a:rPr>
              <a:t>link</a:t>
            </a:r>
            <a:r>
              <a:rPr sz="2400" b="1" spc="85" dirty="0">
                <a:solidFill>
                  <a:srgbClr val="FF0000"/>
                </a:solidFill>
                <a:latin typeface="Georgia" panose="02040502050405020303" pitchFamily="18" charset="0"/>
                <a:cs typeface="Calibri"/>
              </a:rPr>
              <a:t>  </a:t>
            </a:r>
            <a:r>
              <a:rPr sz="2400" b="1" dirty="0">
                <a:solidFill>
                  <a:srgbClr val="FF0000"/>
                </a:solidFill>
                <a:latin typeface="Georgia" panose="02040502050405020303" pitchFamily="18" charset="0"/>
                <a:cs typeface="Calibri"/>
              </a:rPr>
              <a:t>the</a:t>
            </a:r>
            <a:r>
              <a:rPr sz="2400" b="1" spc="80" dirty="0">
                <a:solidFill>
                  <a:srgbClr val="FF0000"/>
                </a:solidFill>
                <a:latin typeface="Georgia" panose="02040502050405020303" pitchFamily="18" charset="0"/>
                <a:cs typeface="Calibri"/>
              </a:rPr>
              <a:t>  </a:t>
            </a:r>
            <a:r>
              <a:rPr sz="2400" b="1" dirty="0">
                <a:solidFill>
                  <a:srgbClr val="FF0000"/>
                </a:solidFill>
                <a:latin typeface="Georgia" panose="02040502050405020303" pitchFamily="18" charset="0"/>
                <a:cs typeface="Calibri"/>
              </a:rPr>
              <a:t>Banks</a:t>
            </a:r>
            <a:r>
              <a:rPr sz="2400" b="1" spc="80" dirty="0">
                <a:solidFill>
                  <a:srgbClr val="FF0000"/>
                </a:solidFill>
                <a:latin typeface="Georgia" panose="02040502050405020303" pitchFamily="18" charset="0"/>
                <a:cs typeface="Calibri"/>
              </a:rPr>
              <a:t>  </a:t>
            </a:r>
            <a:r>
              <a:rPr sz="2400" b="1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for</a:t>
            </a:r>
            <a:r>
              <a:rPr sz="2400" b="1" spc="85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  </a:t>
            </a:r>
            <a:r>
              <a:rPr sz="2400" b="1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funding</a:t>
            </a:r>
            <a:r>
              <a:rPr sz="2400" b="1" spc="80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  </a:t>
            </a:r>
            <a:r>
              <a:rPr sz="2400" b="1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the</a:t>
            </a:r>
            <a:r>
              <a:rPr sz="2400" b="1" spc="85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  </a:t>
            </a:r>
            <a:r>
              <a:rPr sz="2400" b="1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organised</a:t>
            </a:r>
            <a:r>
              <a:rPr sz="2400" b="1" spc="95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  </a:t>
            </a:r>
            <a:r>
              <a:rPr sz="2400" b="1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Agri</a:t>
            </a:r>
            <a:r>
              <a:rPr sz="2400" b="1" spc="85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  </a:t>
            </a:r>
            <a:r>
              <a:rPr sz="2400" b="1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&amp;</a:t>
            </a:r>
            <a:r>
              <a:rPr sz="2400" b="1" spc="80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  </a:t>
            </a:r>
            <a:r>
              <a:rPr sz="2400" b="1" spc="-10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Allied </a:t>
            </a:r>
            <a:r>
              <a:rPr sz="2400" b="1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Clusters</a:t>
            </a:r>
            <a:r>
              <a:rPr sz="2400" b="1" spc="250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/</a:t>
            </a:r>
            <a:r>
              <a:rPr sz="2400" b="1" spc="254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Organised</a:t>
            </a:r>
            <a:r>
              <a:rPr sz="2400" b="1" spc="254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Body</a:t>
            </a:r>
            <a:r>
              <a:rPr sz="2400" b="1" spc="240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b="1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(</a:t>
            </a:r>
            <a:r>
              <a:rPr b="1" i="1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with</a:t>
            </a:r>
            <a:r>
              <a:rPr b="1" i="1" spc="55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b="1" i="1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legal</a:t>
            </a:r>
            <a:r>
              <a:rPr b="1" i="1" spc="65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b="1" i="1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constitution</a:t>
            </a:r>
            <a:r>
              <a:rPr b="1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)</a:t>
            </a:r>
            <a:r>
              <a:rPr b="1" spc="70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of</a:t>
            </a:r>
            <a:r>
              <a:rPr sz="2400" b="1" spc="250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Rural</a:t>
            </a:r>
            <a:r>
              <a:rPr sz="2400" b="1" spc="254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Assam</a:t>
            </a:r>
            <a:r>
              <a:rPr sz="2400" b="1" spc="250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in </a:t>
            </a:r>
            <a:r>
              <a:rPr sz="2400" b="1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both</a:t>
            </a:r>
            <a:r>
              <a:rPr sz="2400" b="1" spc="575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Agriculture</a:t>
            </a:r>
            <a:r>
              <a:rPr sz="2400" b="1" spc="585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Priority</a:t>
            </a:r>
            <a:r>
              <a:rPr sz="2400" b="1" spc="585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Sector</a:t>
            </a:r>
            <a:r>
              <a:rPr sz="2400" b="1" spc="585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and</a:t>
            </a:r>
            <a:r>
              <a:rPr sz="2400" b="1" spc="590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MSE</a:t>
            </a:r>
            <a:r>
              <a:rPr sz="2400" b="1" spc="585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Priority</a:t>
            </a:r>
            <a:r>
              <a:rPr sz="2400" b="1" spc="580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Sector</a:t>
            </a:r>
            <a:r>
              <a:rPr sz="2400" b="1" spc="590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for </a:t>
            </a:r>
            <a:r>
              <a:rPr sz="2400" b="1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Schematic</a:t>
            </a:r>
            <a:r>
              <a:rPr sz="2400" b="1" spc="-75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&amp;</a:t>
            </a:r>
            <a:r>
              <a:rPr sz="2400" b="1" spc="-95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Non-</a:t>
            </a:r>
            <a:r>
              <a:rPr sz="2400" b="1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schematic</a:t>
            </a:r>
            <a:r>
              <a:rPr sz="2400" b="1" spc="-50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Georgia" panose="02040502050405020303" pitchFamily="18" charset="0"/>
                <a:cs typeface="Calibri"/>
              </a:rPr>
              <a:t>funding.</a:t>
            </a:r>
            <a:endParaRPr sz="2400" dirty="0">
              <a:latin typeface="Georgia" panose="02040502050405020303" pitchFamily="18" charset="0"/>
              <a:cs typeface="Calibri"/>
            </a:endParaRPr>
          </a:p>
          <a:p>
            <a:pPr marL="12700" marR="6985" algn="just">
              <a:lnSpc>
                <a:spcPct val="100099"/>
              </a:lnSpc>
              <a:spcBef>
                <a:spcPts val="705"/>
              </a:spcBef>
            </a:pPr>
            <a:r>
              <a:rPr sz="2400" b="1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The</a:t>
            </a:r>
            <a:r>
              <a:rPr sz="2400" b="1" spc="585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sz="2400" b="1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Sector</a:t>
            </a:r>
            <a:r>
              <a:rPr sz="2400" b="1" spc="590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sz="2400" b="1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predominated</a:t>
            </a:r>
            <a:r>
              <a:rPr sz="2400" b="1" spc="575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sz="2400" b="1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by</a:t>
            </a:r>
            <a:r>
              <a:rPr sz="2400" b="1" spc="590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sz="2400" b="1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Small</a:t>
            </a:r>
            <a:r>
              <a:rPr sz="2400" b="1" spc="590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sz="2400" b="1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&amp;</a:t>
            </a:r>
            <a:r>
              <a:rPr sz="2400" b="1" spc="590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sz="2400" b="1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Marginal</a:t>
            </a:r>
            <a:r>
              <a:rPr sz="2400" b="1" spc="590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sz="2400" b="1" dirty="0" smtClean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Farmers</a:t>
            </a:r>
            <a:r>
              <a:rPr lang="en-IN" sz="2400" b="1" spc="595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en-IN" sz="2400" b="1" spc="595" dirty="0" smtClean="0">
                <a:solidFill>
                  <a:srgbClr val="0070C0"/>
                </a:solidFill>
                <a:latin typeface="Georgia" panose="02040502050405020303" pitchFamily="18" charset="0"/>
                <a:cs typeface="Calibri"/>
              </a:rPr>
              <a:t>which</a:t>
            </a:r>
            <a:r>
              <a:rPr lang="en-IN" sz="2400" b="1" spc="595" dirty="0" smtClean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sz="2400" b="1" spc="-25" dirty="0" smtClean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has </a:t>
            </a:r>
            <a:r>
              <a:rPr sz="2400" b="1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been</a:t>
            </a:r>
            <a:r>
              <a:rPr sz="2400" b="1" spc="240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sz="2400" b="1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promoted,</a:t>
            </a:r>
            <a:r>
              <a:rPr sz="2400" b="1" spc="245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sz="2400" b="1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organised</a:t>
            </a:r>
            <a:r>
              <a:rPr sz="2400" b="1" spc="240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sz="2400" b="1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and</a:t>
            </a:r>
            <a:r>
              <a:rPr sz="2400" b="1" spc="245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sz="2400" b="1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financially</a:t>
            </a:r>
            <a:r>
              <a:rPr sz="2400" b="1" spc="240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sz="2400" b="1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supported</a:t>
            </a:r>
            <a:r>
              <a:rPr sz="2400" b="1" spc="235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sz="2400" b="1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by</a:t>
            </a:r>
            <a:r>
              <a:rPr sz="2400" b="1" spc="250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sz="2400" b="1" spc="-10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Govt. </a:t>
            </a:r>
            <a:r>
              <a:rPr sz="2400" b="1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of</a:t>
            </a:r>
            <a:r>
              <a:rPr sz="2400" b="1" spc="515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sz="2400" b="1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India</a:t>
            </a:r>
            <a:r>
              <a:rPr sz="2400" b="1" spc="515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sz="2400" b="1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during</a:t>
            </a:r>
            <a:r>
              <a:rPr sz="2400" b="1" spc="515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sz="2400" b="1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the</a:t>
            </a:r>
            <a:r>
              <a:rPr sz="2400" b="1" spc="530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sz="2400" b="1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last</a:t>
            </a:r>
            <a:r>
              <a:rPr sz="2400" b="1" spc="535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sz="2400" b="1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10</a:t>
            </a:r>
            <a:r>
              <a:rPr sz="2400" b="1" spc="515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sz="2400" b="1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years</a:t>
            </a:r>
            <a:r>
              <a:rPr sz="2400" b="1" spc="515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sz="2400" b="1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with</a:t>
            </a:r>
            <a:r>
              <a:rPr sz="2400" b="1" spc="535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sz="2400" b="1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one</a:t>
            </a:r>
            <a:r>
              <a:rPr sz="2400" b="1" spc="509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sz="2400" b="1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of</a:t>
            </a:r>
            <a:r>
              <a:rPr sz="2400" b="1" spc="520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sz="2400" b="1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the</a:t>
            </a:r>
            <a:r>
              <a:rPr sz="2400" b="1" spc="520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sz="2400" b="1" spc="-10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objectives </a:t>
            </a:r>
            <a:r>
              <a:rPr sz="2400" b="1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being</a:t>
            </a:r>
            <a:r>
              <a:rPr sz="2400" b="1" spc="-40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Georgia" panose="02040502050405020303" pitchFamily="18" charset="0"/>
                <a:cs typeface="Calibri"/>
              </a:rPr>
              <a:t>Bank</a:t>
            </a:r>
            <a:r>
              <a:rPr sz="2400" b="1" spc="-40" dirty="0">
                <a:solidFill>
                  <a:srgbClr val="FF0000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Georgia" panose="02040502050405020303" pitchFamily="18" charset="0"/>
                <a:cs typeface="Calibri"/>
              </a:rPr>
              <a:t>Linkage</a:t>
            </a:r>
            <a:r>
              <a:rPr sz="2400" b="1" spc="-10" dirty="0">
                <a:solidFill>
                  <a:srgbClr val="538235"/>
                </a:solidFill>
                <a:latin typeface="Georgia" panose="02040502050405020303" pitchFamily="18" charset="0"/>
                <a:cs typeface="Calibri"/>
              </a:rPr>
              <a:t>.</a:t>
            </a:r>
            <a:endParaRPr sz="2400" dirty="0">
              <a:latin typeface="Georgia" panose="02040502050405020303" pitchFamily="18" charset="0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34639" y="510540"/>
            <a:ext cx="6527800" cy="684530"/>
            <a:chOff x="2834639" y="510540"/>
            <a:chExt cx="6527800" cy="684530"/>
          </a:xfrm>
        </p:grpSpPr>
        <p:sp>
          <p:nvSpPr>
            <p:cNvPr id="4" name="object 4"/>
            <p:cNvSpPr/>
            <p:nvPr/>
          </p:nvSpPr>
          <p:spPr>
            <a:xfrm>
              <a:off x="2839211" y="557276"/>
              <a:ext cx="6518275" cy="633095"/>
            </a:xfrm>
            <a:custGeom>
              <a:avLst/>
              <a:gdLst/>
              <a:ahLst/>
              <a:cxnLst/>
              <a:rect l="l" t="t" r="r" b="b"/>
              <a:pathLst>
                <a:path w="6518275" h="633094">
                  <a:moveTo>
                    <a:pt x="6433693" y="0"/>
                  </a:moveTo>
                  <a:lnTo>
                    <a:pt x="6433693" y="42290"/>
                  </a:lnTo>
                  <a:lnTo>
                    <a:pt x="42163" y="42290"/>
                  </a:lnTo>
                  <a:lnTo>
                    <a:pt x="25771" y="45592"/>
                  </a:lnTo>
                  <a:lnTo>
                    <a:pt x="12366" y="54609"/>
                  </a:lnTo>
                  <a:lnTo>
                    <a:pt x="3319" y="68008"/>
                  </a:lnTo>
                  <a:lnTo>
                    <a:pt x="0" y="84454"/>
                  </a:lnTo>
                  <a:lnTo>
                    <a:pt x="0" y="590803"/>
                  </a:lnTo>
                  <a:lnTo>
                    <a:pt x="3319" y="607196"/>
                  </a:lnTo>
                  <a:lnTo>
                    <a:pt x="12366" y="620601"/>
                  </a:lnTo>
                  <a:lnTo>
                    <a:pt x="25771" y="629648"/>
                  </a:lnTo>
                  <a:lnTo>
                    <a:pt x="42163" y="632968"/>
                  </a:lnTo>
                  <a:lnTo>
                    <a:pt x="58610" y="629648"/>
                  </a:lnTo>
                  <a:lnTo>
                    <a:pt x="72008" y="620601"/>
                  </a:lnTo>
                  <a:lnTo>
                    <a:pt x="81025" y="607196"/>
                  </a:lnTo>
                  <a:lnTo>
                    <a:pt x="84327" y="590803"/>
                  </a:lnTo>
                  <a:lnTo>
                    <a:pt x="84455" y="548513"/>
                  </a:lnTo>
                  <a:lnTo>
                    <a:pt x="6475984" y="548513"/>
                  </a:lnTo>
                  <a:lnTo>
                    <a:pt x="6492376" y="545211"/>
                  </a:lnTo>
                  <a:lnTo>
                    <a:pt x="6505781" y="536194"/>
                  </a:lnTo>
                  <a:lnTo>
                    <a:pt x="6514828" y="522795"/>
                  </a:lnTo>
                  <a:lnTo>
                    <a:pt x="6518148" y="506349"/>
                  </a:lnTo>
                  <a:lnTo>
                    <a:pt x="6518148" y="126619"/>
                  </a:lnTo>
                  <a:lnTo>
                    <a:pt x="42163" y="126619"/>
                  </a:lnTo>
                  <a:lnTo>
                    <a:pt x="42163" y="84454"/>
                  </a:lnTo>
                  <a:lnTo>
                    <a:pt x="43832" y="76231"/>
                  </a:lnTo>
                  <a:lnTo>
                    <a:pt x="48371" y="69532"/>
                  </a:lnTo>
                  <a:lnTo>
                    <a:pt x="55076" y="65024"/>
                  </a:lnTo>
                  <a:lnTo>
                    <a:pt x="63245" y="63373"/>
                  </a:lnTo>
                  <a:lnTo>
                    <a:pt x="6518148" y="63373"/>
                  </a:lnTo>
                  <a:lnTo>
                    <a:pt x="6518148" y="42163"/>
                  </a:lnTo>
                  <a:lnTo>
                    <a:pt x="6475984" y="42163"/>
                  </a:lnTo>
                  <a:lnTo>
                    <a:pt x="6475984" y="21082"/>
                  </a:lnTo>
                  <a:lnTo>
                    <a:pt x="6454902" y="21082"/>
                  </a:lnTo>
                  <a:lnTo>
                    <a:pt x="6446658" y="19431"/>
                  </a:lnTo>
                  <a:lnTo>
                    <a:pt x="6439916" y="14922"/>
                  </a:lnTo>
                  <a:lnTo>
                    <a:pt x="6435363" y="8223"/>
                  </a:lnTo>
                  <a:lnTo>
                    <a:pt x="6433693" y="0"/>
                  </a:lnTo>
                  <a:close/>
                </a:path>
                <a:path w="6518275" h="633094">
                  <a:moveTo>
                    <a:pt x="6518148" y="63373"/>
                  </a:moveTo>
                  <a:lnTo>
                    <a:pt x="63245" y="63373"/>
                  </a:lnTo>
                  <a:lnTo>
                    <a:pt x="71469" y="65024"/>
                  </a:lnTo>
                  <a:lnTo>
                    <a:pt x="78168" y="69532"/>
                  </a:lnTo>
                  <a:lnTo>
                    <a:pt x="82676" y="76231"/>
                  </a:lnTo>
                  <a:lnTo>
                    <a:pt x="84327" y="84454"/>
                  </a:lnTo>
                  <a:lnTo>
                    <a:pt x="81025" y="100847"/>
                  </a:lnTo>
                  <a:lnTo>
                    <a:pt x="72008" y="114252"/>
                  </a:lnTo>
                  <a:lnTo>
                    <a:pt x="58610" y="123299"/>
                  </a:lnTo>
                  <a:lnTo>
                    <a:pt x="42163" y="126619"/>
                  </a:lnTo>
                  <a:lnTo>
                    <a:pt x="6518148" y="126619"/>
                  </a:lnTo>
                  <a:lnTo>
                    <a:pt x="6518148" y="63373"/>
                  </a:lnTo>
                  <a:close/>
                </a:path>
                <a:path w="6518275" h="633094">
                  <a:moveTo>
                    <a:pt x="6518148" y="0"/>
                  </a:moveTo>
                  <a:lnTo>
                    <a:pt x="6514828" y="16446"/>
                  </a:lnTo>
                  <a:lnTo>
                    <a:pt x="6505781" y="29845"/>
                  </a:lnTo>
                  <a:lnTo>
                    <a:pt x="6492376" y="38862"/>
                  </a:lnTo>
                  <a:lnTo>
                    <a:pt x="6475984" y="42163"/>
                  </a:lnTo>
                  <a:lnTo>
                    <a:pt x="6518148" y="42163"/>
                  </a:lnTo>
                  <a:lnTo>
                    <a:pt x="6518148" y="0"/>
                  </a:lnTo>
                  <a:close/>
                </a:path>
                <a:path w="6518275" h="633094">
                  <a:moveTo>
                    <a:pt x="6475984" y="0"/>
                  </a:moveTo>
                  <a:lnTo>
                    <a:pt x="6474315" y="8223"/>
                  </a:lnTo>
                  <a:lnTo>
                    <a:pt x="6469776" y="14922"/>
                  </a:lnTo>
                  <a:lnTo>
                    <a:pt x="6463071" y="19431"/>
                  </a:lnTo>
                  <a:lnTo>
                    <a:pt x="6454902" y="21082"/>
                  </a:lnTo>
                  <a:lnTo>
                    <a:pt x="6475984" y="21082"/>
                  </a:lnTo>
                  <a:lnTo>
                    <a:pt x="6475984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81375" y="515112"/>
              <a:ext cx="6476365" cy="168910"/>
            </a:xfrm>
            <a:custGeom>
              <a:avLst/>
              <a:gdLst/>
              <a:ahLst/>
              <a:cxnLst/>
              <a:rect l="l" t="t" r="r" b="b"/>
              <a:pathLst>
                <a:path w="6476365" h="168909">
                  <a:moveTo>
                    <a:pt x="21081" y="105537"/>
                  </a:moveTo>
                  <a:lnTo>
                    <a:pt x="12912" y="107187"/>
                  </a:lnTo>
                  <a:lnTo>
                    <a:pt x="6207" y="111696"/>
                  </a:lnTo>
                  <a:lnTo>
                    <a:pt x="1668" y="118395"/>
                  </a:lnTo>
                  <a:lnTo>
                    <a:pt x="0" y="126618"/>
                  </a:lnTo>
                  <a:lnTo>
                    <a:pt x="0" y="168783"/>
                  </a:lnTo>
                  <a:lnTo>
                    <a:pt x="16446" y="165463"/>
                  </a:lnTo>
                  <a:lnTo>
                    <a:pt x="29844" y="156416"/>
                  </a:lnTo>
                  <a:lnTo>
                    <a:pt x="38862" y="143011"/>
                  </a:lnTo>
                  <a:lnTo>
                    <a:pt x="42163" y="126618"/>
                  </a:lnTo>
                  <a:lnTo>
                    <a:pt x="40512" y="118395"/>
                  </a:lnTo>
                  <a:lnTo>
                    <a:pt x="36004" y="111696"/>
                  </a:lnTo>
                  <a:lnTo>
                    <a:pt x="29305" y="107187"/>
                  </a:lnTo>
                  <a:lnTo>
                    <a:pt x="21081" y="105537"/>
                  </a:lnTo>
                  <a:close/>
                </a:path>
                <a:path w="6476365" h="168909">
                  <a:moveTo>
                    <a:pt x="6475983" y="42163"/>
                  </a:moveTo>
                  <a:lnTo>
                    <a:pt x="6433820" y="42163"/>
                  </a:lnTo>
                  <a:lnTo>
                    <a:pt x="6433820" y="84454"/>
                  </a:lnTo>
                  <a:lnTo>
                    <a:pt x="6450212" y="81133"/>
                  </a:lnTo>
                  <a:lnTo>
                    <a:pt x="6463617" y="72072"/>
                  </a:lnTo>
                  <a:lnTo>
                    <a:pt x="6472664" y="58630"/>
                  </a:lnTo>
                  <a:lnTo>
                    <a:pt x="6475983" y="42163"/>
                  </a:lnTo>
                  <a:close/>
                </a:path>
                <a:path w="6476365" h="168909">
                  <a:moveTo>
                    <a:pt x="6433820" y="0"/>
                  </a:moveTo>
                  <a:lnTo>
                    <a:pt x="6417373" y="3319"/>
                  </a:lnTo>
                  <a:lnTo>
                    <a:pt x="6403974" y="12366"/>
                  </a:lnTo>
                  <a:lnTo>
                    <a:pt x="6394957" y="25771"/>
                  </a:lnTo>
                  <a:lnTo>
                    <a:pt x="6391656" y="42163"/>
                  </a:lnTo>
                  <a:lnTo>
                    <a:pt x="6393307" y="50387"/>
                  </a:lnTo>
                  <a:lnTo>
                    <a:pt x="6397815" y="57086"/>
                  </a:lnTo>
                  <a:lnTo>
                    <a:pt x="6404514" y="61595"/>
                  </a:lnTo>
                  <a:lnTo>
                    <a:pt x="6412738" y="63246"/>
                  </a:lnTo>
                  <a:lnTo>
                    <a:pt x="6420907" y="61595"/>
                  </a:lnTo>
                  <a:lnTo>
                    <a:pt x="6427612" y="57086"/>
                  </a:lnTo>
                  <a:lnTo>
                    <a:pt x="6432151" y="50387"/>
                  </a:lnTo>
                  <a:lnTo>
                    <a:pt x="6433820" y="42163"/>
                  </a:lnTo>
                  <a:lnTo>
                    <a:pt x="6475983" y="42163"/>
                  </a:lnTo>
                  <a:lnTo>
                    <a:pt x="6472664" y="25771"/>
                  </a:lnTo>
                  <a:lnTo>
                    <a:pt x="6463617" y="12366"/>
                  </a:lnTo>
                  <a:lnTo>
                    <a:pt x="6450212" y="3319"/>
                  </a:lnTo>
                  <a:lnTo>
                    <a:pt x="6433820" y="0"/>
                  </a:lnTo>
                  <a:close/>
                </a:path>
              </a:pathLst>
            </a:custGeom>
            <a:solidFill>
              <a:srgbClr val="CDB8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39211" y="515112"/>
              <a:ext cx="6518275" cy="675640"/>
            </a:xfrm>
            <a:custGeom>
              <a:avLst/>
              <a:gdLst/>
              <a:ahLst/>
              <a:cxnLst/>
              <a:rect l="l" t="t" r="r" b="b"/>
              <a:pathLst>
                <a:path w="6518275" h="675640">
                  <a:moveTo>
                    <a:pt x="0" y="126618"/>
                  </a:moveTo>
                  <a:lnTo>
                    <a:pt x="3319" y="110172"/>
                  </a:lnTo>
                  <a:lnTo>
                    <a:pt x="12366" y="96773"/>
                  </a:lnTo>
                  <a:lnTo>
                    <a:pt x="25771" y="87756"/>
                  </a:lnTo>
                  <a:lnTo>
                    <a:pt x="42163" y="84454"/>
                  </a:lnTo>
                  <a:lnTo>
                    <a:pt x="6433693" y="84454"/>
                  </a:lnTo>
                  <a:lnTo>
                    <a:pt x="6433693" y="42163"/>
                  </a:lnTo>
                  <a:lnTo>
                    <a:pt x="6437014" y="25771"/>
                  </a:lnTo>
                  <a:lnTo>
                    <a:pt x="6446075" y="12366"/>
                  </a:lnTo>
                  <a:lnTo>
                    <a:pt x="6459517" y="3319"/>
                  </a:lnTo>
                  <a:lnTo>
                    <a:pt x="6475984" y="0"/>
                  </a:lnTo>
                  <a:lnTo>
                    <a:pt x="6492376" y="3319"/>
                  </a:lnTo>
                  <a:lnTo>
                    <a:pt x="6505781" y="12366"/>
                  </a:lnTo>
                  <a:lnTo>
                    <a:pt x="6514828" y="25771"/>
                  </a:lnTo>
                  <a:lnTo>
                    <a:pt x="6518148" y="42163"/>
                  </a:lnTo>
                  <a:lnTo>
                    <a:pt x="6518148" y="548513"/>
                  </a:lnTo>
                  <a:lnTo>
                    <a:pt x="6514828" y="564959"/>
                  </a:lnTo>
                  <a:lnTo>
                    <a:pt x="6505781" y="578358"/>
                  </a:lnTo>
                  <a:lnTo>
                    <a:pt x="6492376" y="587375"/>
                  </a:lnTo>
                  <a:lnTo>
                    <a:pt x="6475984" y="590676"/>
                  </a:lnTo>
                  <a:lnTo>
                    <a:pt x="84455" y="590676"/>
                  </a:lnTo>
                  <a:lnTo>
                    <a:pt x="84455" y="632967"/>
                  </a:lnTo>
                  <a:lnTo>
                    <a:pt x="81133" y="649360"/>
                  </a:lnTo>
                  <a:lnTo>
                    <a:pt x="72072" y="662765"/>
                  </a:lnTo>
                  <a:lnTo>
                    <a:pt x="58630" y="671812"/>
                  </a:lnTo>
                  <a:lnTo>
                    <a:pt x="42163" y="675132"/>
                  </a:lnTo>
                  <a:lnTo>
                    <a:pt x="25771" y="671812"/>
                  </a:lnTo>
                  <a:lnTo>
                    <a:pt x="12366" y="662765"/>
                  </a:lnTo>
                  <a:lnTo>
                    <a:pt x="3319" y="649360"/>
                  </a:lnTo>
                  <a:lnTo>
                    <a:pt x="0" y="632967"/>
                  </a:lnTo>
                  <a:lnTo>
                    <a:pt x="0" y="126618"/>
                  </a:lnTo>
                  <a:close/>
                </a:path>
                <a:path w="6518275" h="675640">
                  <a:moveTo>
                    <a:pt x="6433693" y="84454"/>
                  </a:moveTo>
                  <a:lnTo>
                    <a:pt x="6475984" y="84454"/>
                  </a:lnTo>
                  <a:lnTo>
                    <a:pt x="6492376" y="81133"/>
                  </a:lnTo>
                  <a:lnTo>
                    <a:pt x="6505781" y="72072"/>
                  </a:lnTo>
                  <a:lnTo>
                    <a:pt x="6514828" y="58630"/>
                  </a:lnTo>
                  <a:lnTo>
                    <a:pt x="6518148" y="42163"/>
                  </a:lnTo>
                </a:path>
                <a:path w="6518275" h="675640">
                  <a:moveTo>
                    <a:pt x="6475984" y="84454"/>
                  </a:moveTo>
                  <a:lnTo>
                    <a:pt x="6475984" y="42163"/>
                  </a:lnTo>
                  <a:lnTo>
                    <a:pt x="6474315" y="50387"/>
                  </a:lnTo>
                  <a:lnTo>
                    <a:pt x="6469776" y="57086"/>
                  </a:lnTo>
                  <a:lnTo>
                    <a:pt x="6463071" y="61595"/>
                  </a:lnTo>
                  <a:lnTo>
                    <a:pt x="6454902" y="63246"/>
                  </a:lnTo>
                  <a:lnTo>
                    <a:pt x="6446658" y="61595"/>
                  </a:lnTo>
                  <a:lnTo>
                    <a:pt x="6439916" y="57086"/>
                  </a:lnTo>
                  <a:lnTo>
                    <a:pt x="6435363" y="50387"/>
                  </a:lnTo>
                  <a:lnTo>
                    <a:pt x="6433693" y="42163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34639" y="616077"/>
              <a:ext cx="93599" cy="7239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923666" y="641731"/>
              <a:ext cx="0" cy="464184"/>
            </a:xfrm>
            <a:custGeom>
              <a:avLst/>
              <a:gdLst/>
              <a:ahLst/>
              <a:cxnLst/>
              <a:rect l="l" t="t" r="r" b="b"/>
              <a:pathLst>
                <a:path h="464184">
                  <a:moveTo>
                    <a:pt x="0" y="0"/>
                  </a:moveTo>
                  <a:lnTo>
                    <a:pt x="0" y="46405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032886" y="624332"/>
            <a:ext cx="617220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001F5F"/>
                </a:solidFill>
              </a:rPr>
              <a:t>What</a:t>
            </a:r>
            <a:r>
              <a:rPr sz="2700" spc="-40" dirty="0">
                <a:solidFill>
                  <a:srgbClr val="001F5F"/>
                </a:solidFill>
              </a:rPr>
              <a:t> </a:t>
            </a:r>
            <a:r>
              <a:rPr sz="2700" dirty="0">
                <a:solidFill>
                  <a:srgbClr val="001F5F"/>
                </a:solidFill>
              </a:rPr>
              <a:t>do</a:t>
            </a:r>
            <a:r>
              <a:rPr sz="2700" spc="-35" dirty="0">
                <a:solidFill>
                  <a:srgbClr val="001F5F"/>
                </a:solidFill>
              </a:rPr>
              <a:t> </a:t>
            </a:r>
            <a:r>
              <a:rPr sz="2700" dirty="0">
                <a:solidFill>
                  <a:srgbClr val="001F5F"/>
                </a:solidFill>
              </a:rPr>
              <a:t>we</a:t>
            </a:r>
            <a:r>
              <a:rPr sz="2700" spc="-20" dirty="0">
                <a:solidFill>
                  <a:srgbClr val="001F5F"/>
                </a:solidFill>
              </a:rPr>
              <a:t> </a:t>
            </a:r>
            <a:r>
              <a:rPr sz="2700" dirty="0">
                <a:solidFill>
                  <a:srgbClr val="001F5F"/>
                </a:solidFill>
              </a:rPr>
              <a:t>mean</a:t>
            </a:r>
            <a:r>
              <a:rPr sz="2700" spc="-35" dirty="0">
                <a:solidFill>
                  <a:srgbClr val="001F5F"/>
                </a:solidFill>
              </a:rPr>
              <a:t> </a:t>
            </a:r>
            <a:r>
              <a:rPr sz="2700" dirty="0">
                <a:solidFill>
                  <a:srgbClr val="001F5F"/>
                </a:solidFill>
              </a:rPr>
              <a:t>by</a:t>
            </a:r>
            <a:r>
              <a:rPr sz="2700" spc="-35" dirty="0">
                <a:solidFill>
                  <a:srgbClr val="001F5F"/>
                </a:solidFill>
              </a:rPr>
              <a:t> </a:t>
            </a:r>
            <a:r>
              <a:rPr sz="2700" dirty="0">
                <a:solidFill>
                  <a:srgbClr val="001F5F"/>
                </a:solidFill>
              </a:rPr>
              <a:t>Bank</a:t>
            </a:r>
            <a:r>
              <a:rPr sz="2700" spc="-25" dirty="0">
                <a:solidFill>
                  <a:srgbClr val="001F5F"/>
                </a:solidFill>
              </a:rPr>
              <a:t> </a:t>
            </a:r>
            <a:r>
              <a:rPr sz="2700" spc="-10" dirty="0">
                <a:solidFill>
                  <a:srgbClr val="001F5F"/>
                </a:solidFill>
              </a:rPr>
              <a:t>Linkage</a:t>
            </a:r>
            <a:endParaRPr sz="2700" dirty="0"/>
          </a:p>
        </p:txBody>
      </p:sp>
      <p:sp>
        <p:nvSpPr>
          <p:cNvPr id="10" name="object 10"/>
          <p:cNvSpPr txBox="1"/>
          <p:nvPr/>
        </p:nvSpPr>
        <p:spPr>
          <a:xfrm>
            <a:off x="1158036" y="5588914"/>
            <a:ext cx="9881870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05410" marR="5080" indent="-93345">
              <a:lnSpc>
                <a:spcPct val="100600"/>
              </a:lnSpc>
              <a:spcBef>
                <a:spcPts val="85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Note: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KCC,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Personal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Farm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loan,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Seed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Procurement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Loan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individual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farmers,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Farm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Machinery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Loan,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etc.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Agri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Allied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Sector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are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within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purview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meaning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“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Bank Linkage</a:t>
            </a:r>
            <a:r>
              <a:rPr sz="1800" b="1" dirty="0">
                <a:latin typeface="Calibri"/>
                <a:cs typeface="Calibri"/>
              </a:rPr>
              <a:t>”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as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mentioned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above.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88" y="6132097"/>
            <a:ext cx="1163091" cy="654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0494" y="1301260"/>
            <a:ext cx="7833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What do we mean by Cluster in context to Agri &amp; Allied Sector</a:t>
            </a:r>
            <a:endParaRPr lang="en-US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3543" y="1759167"/>
            <a:ext cx="938461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dirty="0" smtClean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literal meaning of the word “Cluster” is a homogeneous group of People living in a close vicinity i.e. producing the same crop / commodity.</a:t>
            </a:r>
          </a:p>
          <a:p>
            <a:pPr algn="just">
              <a:spcBef>
                <a:spcPts val="1200"/>
              </a:spcBef>
            </a:pPr>
            <a:r>
              <a:rPr lang="en-US" dirty="0" smtClean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“Cluster Approach" means a strategy introduced by the Government of India aimed at small and marginal farmers to get organised in a Cluster to gain Economies of scale and improve market standing as well as Bank Linkage. </a:t>
            </a:r>
          </a:p>
          <a:p>
            <a:pPr algn="just">
              <a:spcBef>
                <a:spcPts val="1200"/>
              </a:spcBef>
            </a:pPr>
            <a:endParaRPr lang="en-US" dirty="0" smtClean="0">
              <a:latin typeface="Georgia" panose="02040502050405020303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en-US" dirty="0" smtClean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 the context of Micro Food Processing, economy of  scale is a challenge. Hence, a Cluster Approach of 10 – 20 micro food processors / entrepreneurs from a specific Product (say Rice, Mustard) can generate Economy of Scale which will be helpful for forward linkage with existing FPOs / FPCs or Individual Entrepreneurs of that locality.</a:t>
            </a:r>
          </a:p>
        </p:txBody>
      </p:sp>
      <p:pic>
        <p:nvPicPr>
          <p:cNvPr id="4" name="Picture 3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759037" y="5594190"/>
            <a:ext cx="905241" cy="54475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46242" y="150568"/>
            <a:ext cx="9061938" cy="3815862"/>
            <a:chOff x="530469" y="228600"/>
            <a:chExt cx="9061938" cy="381586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30469" y="681892"/>
              <a:ext cx="9061938" cy="2152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055077" y="228600"/>
              <a:ext cx="0" cy="3815862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2" descr="Green circle icon - Free green shape icons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353" y="393728"/>
              <a:ext cx="566616" cy="566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10231316" y="6122780"/>
            <a:ext cx="1960684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hlinkClick r:id="rId4"/>
              </a:rPr>
              <a:t>www.atmsagro.org</a:t>
            </a:r>
            <a:endParaRPr lang="en-US" sz="900" dirty="0"/>
          </a:p>
          <a:p>
            <a:pPr algn="ctr"/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16909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06796" y="3497579"/>
            <a:ext cx="1009015" cy="410209"/>
          </a:xfrm>
          <a:custGeom>
            <a:avLst/>
            <a:gdLst/>
            <a:ahLst/>
            <a:cxnLst/>
            <a:rect l="l" t="t" r="r" b="b"/>
            <a:pathLst>
              <a:path w="1009015" h="410210">
                <a:moveTo>
                  <a:pt x="504443" y="0"/>
                </a:moveTo>
                <a:lnTo>
                  <a:pt x="0" y="409956"/>
                </a:lnTo>
                <a:lnTo>
                  <a:pt x="1008887" y="409956"/>
                </a:lnTo>
                <a:lnTo>
                  <a:pt x="50444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30646" y="3640582"/>
            <a:ext cx="3632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0" dirty="0">
                <a:latin typeface="Georgia"/>
                <a:cs typeface="Georgia"/>
              </a:rPr>
              <a:t>Bank</a:t>
            </a:r>
            <a:endParaRPr sz="10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088638" y="3901185"/>
            <a:ext cx="4045585" cy="1239520"/>
            <a:chOff x="4088638" y="3901185"/>
            <a:chExt cx="4045585" cy="1239520"/>
          </a:xfrm>
        </p:grpSpPr>
        <p:sp>
          <p:nvSpPr>
            <p:cNvPr id="5" name="object 5"/>
            <p:cNvSpPr/>
            <p:nvPr/>
          </p:nvSpPr>
          <p:spPr>
            <a:xfrm>
              <a:off x="5103876" y="3907535"/>
              <a:ext cx="2014855" cy="408940"/>
            </a:xfrm>
            <a:custGeom>
              <a:avLst/>
              <a:gdLst/>
              <a:ahLst/>
              <a:cxnLst/>
              <a:rect l="l" t="t" r="r" b="b"/>
              <a:pathLst>
                <a:path w="2014854" h="408939">
                  <a:moveTo>
                    <a:pt x="1511553" y="0"/>
                  </a:moveTo>
                  <a:lnTo>
                    <a:pt x="503174" y="0"/>
                  </a:lnTo>
                  <a:lnTo>
                    <a:pt x="0" y="408431"/>
                  </a:lnTo>
                  <a:lnTo>
                    <a:pt x="2014727" y="408431"/>
                  </a:lnTo>
                  <a:lnTo>
                    <a:pt x="151155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03876" y="3907535"/>
              <a:ext cx="2014855" cy="408940"/>
            </a:xfrm>
            <a:custGeom>
              <a:avLst/>
              <a:gdLst/>
              <a:ahLst/>
              <a:cxnLst/>
              <a:rect l="l" t="t" r="r" b="b"/>
              <a:pathLst>
                <a:path w="2014854" h="408939">
                  <a:moveTo>
                    <a:pt x="0" y="408431"/>
                  </a:moveTo>
                  <a:lnTo>
                    <a:pt x="503174" y="0"/>
                  </a:lnTo>
                  <a:lnTo>
                    <a:pt x="1511553" y="0"/>
                  </a:lnTo>
                  <a:lnTo>
                    <a:pt x="2014727" y="408431"/>
                  </a:lnTo>
                  <a:lnTo>
                    <a:pt x="0" y="40843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99432" y="4315967"/>
              <a:ext cx="3023870" cy="410209"/>
            </a:xfrm>
            <a:custGeom>
              <a:avLst/>
              <a:gdLst/>
              <a:ahLst/>
              <a:cxnLst/>
              <a:rect l="l" t="t" r="r" b="b"/>
              <a:pathLst>
                <a:path w="3023870" h="410210">
                  <a:moveTo>
                    <a:pt x="2518537" y="0"/>
                  </a:moveTo>
                  <a:lnTo>
                    <a:pt x="505078" y="0"/>
                  </a:lnTo>
                  <a:lnTo>
                    <a:pt x="0" y="409955"/>
                  </a:lnTo>
                  <a:lnTo>
                    <a:pt x="3023616" y="409955"/>
                  </a:lnTo>
                  <a:lnTo>
                    <a:pt x="251853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99432" y="4315967"/>
              <a:ext cx="3023870" cy="410209"/>
            </a:xfrm>
            <a:custGeom>
              <a:avLst/>
              <a:gdLst/>
              <a:ahLst/>
              <a:cxnLst/>
              <a:rect l="l" t="t" r="r" b="b"/>
              <a:pathLst>
                <a:path w="3023870" h="410210">
                  <a:moveTo>
                    <a:pt x="0" y="409955"/>
                  </a:moveTo>
                  <a:lnTo>
                    <a:pt x="505078" y="0"/>
                  </a:lnTo>
                  <a:lnTo>
                    <a:pt x="2518537" y="0"/>
                  </a:lnTo>
                  <a:lnTo>
                    <a:pt x="3023616" y="409955"/>
                  </a:lnTo>
                  <a:lnTo>
                    <a:pt x="0" y="40995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94988" y="4725923"/>
              <a:ext cx="4032885" cy="408940"/>
            </a:xfrm>
            <a:custGeom>
              <a:avLst/>
              <a:gdLst/>
              <a:ahLst/>
              <a:cxnLst/>
              <a:rect l="l" t="t" r="r" b="b"/>
              <a:pathLst>
                <a:path w="4032884" h="408939">
                  <a:moveTo>
                    <a:pt x="3529330" y="0"/>
                  </a:moveTo>
                  <a:lnTo>
                    <a:pt x="503174" y="0"/>
                  </a:lnTo>
                  <a:lnTo>
                    <a:pt x="0" y="408431"/>
                  </a:lnTo>
                  <a:lnTo>
                    <a:pt x="4032504" y="408431"/>
                  </a:lnTo>
                  <a:lnTo>
                    <a:pt x="3529330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94988" y="4725923"/>
              <a:ext cx="4032885" cy="408940"/>
            </a:xfrm>
            <a:custGeom>
              <a:avLst/>
              <a:gdLst/>
              <a:ahLst/>
              <a:cxnLst/>
              <a:rect l="l" t="t" r="r" b="b"/>
              <a:pathLst>
                <a:path w="4032884" h="408939">
                  <a:moveTo>
                    <a:pt x="0" y="408431"/>
                  </a:moveTo>
                  <a:lnTo>
                    <a:pt x="503174" y="0"/>
                  </a:lnTo>
                  <a:lnTo>
                    <a:pt x="3529330" y="0"/>
                  </a:lnTo>
                  <a:lnTo>
                    <a:pt x="4032504" y="408431"/>
                  </a:lnTo>
                  <a:lnTo>
                    <a:pt x="0" y="40843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807711" y="3955745"/>
            <a:ext cx="2604770" cy="1102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Georgia"/>
                <a:cs typeface="Georgia"/>
              </a:rPr>
              <a:t>SLBC</a:t>
            </a:r>
            <a:endParaRPr sz="1600">
              <a:latin typeface="Georgia"/>
              <a:cs typeface="Georgia"/>
            </a:endParaRPr>
          </a:p>
          <a:p>
            <a:pPr marL="4445" algn="ctr">
              <a:lnSpc>
                <a:spcPct val="100000"/>
              </a:lnSpc>
              <a:spcBef>
                <a:spcPts val="1305"/>
              </a:spcBef>
            </a:pPr>
            <a:r>
              <a:rPr sz="1600" b="1" dirty="0">
                <a:latin typeface="Georgia"/>
                <a:cs typeface="Georgia"/>
              </a:rPr>
              <a:t>CM</a:t>
            </a:r>
            <a:r>
              <a:rPr sz="1000" b="1" dirty="0">
                <a:latin typeface="Georgia"/>
                <a:cs typeface="Georgia"/>
              </a:rPr>
              <a:t>,</a:t>
            </a:r>
            <a:r>
              <a:rPr sz="1000" b="1" spc="-20" dirty="0">
                <a:latin typeface="Georgia"/>
                <a:cs typeface="Georgia"/>
              </a:rPr>
              <a:t> </a:t>
            </a:r>
            <a:r>
              <a:rPr sz="1000" b="1" dirty="0">
                <a:latin typeface="Georgia"/>
                <a:cs typeface="Georgia"/>
              </a:rPr>
              <a:t>FM,</a:t>
            </a:r>
            <a:r>
              <a:rPr sz="1000" b="1" spc="-20" dirty="0">
                <a:latin typeface="Georgia"/>
                <a:cs typeface="Georgia"/>
              </a:rPr>
              <a:t> </a:t>
            </a:r>
            <a:r>
              <a:rPr sz="1000" b="1" dirty="0">
                <a:latin typeface="Georgia"/>
                <a:cs typeface="Georgia"/>
              </a:rPr>
              <a:t>MP,</a:t>
            </a:r>
            <a:r>
              <a:rPr sz="1000" b="1" spc="-20" dirty="0">
                <a:latin typeface="Georgia"/>
                <a:cs typeface="Georgia"/>
              </a:rPr>
              <a:t> </a:t>
            </a:r>
            <a:r>
              <a:rPr sz="1000" b="1" spc="-25" dirty="0">
                <a:latin typeface="Georgia"/>
                <a:cs typeface="Georgia"/>
              </a:rPr>
              <a:t>MLA</a:t>
            </a:r>
            <a:endParaRPr sz="1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sz="1000">
              <a:latin typeface="Georgia"/>
              <a:cs typeface="Georgia"/>
            </a:endParaRPr>
          </a:p>
          <a:p>
            <a:pPr marL="12700" marR="5080" algn="ctr">
              <a:lnSpc>
                <a:spcPts val="919"/>
              </a:lnSpc>
            </a:pPr>
            <a:r>
              <a:rPr sz="900" b="1" dirty="0">
                <a:latin typeface="Georgia"/>
                <a:cs typeface="Georgia"/>
              </a:rPr>
              <a:t>MSME</a:t>
            </a:r>
            <a:r>
              <a:rPr sz="900" b="1" spc="-40" dirty="0">
                <a:latin typeface="Georgia"/>
                <a:cs typeface="Georgia"/>
              </a:rPr>
              <a:t> </a:t>
            </a:r>
            <a:r>
              <a:rPr sz="900" b="1" dirty="0">
                <a:latin typeface="Georgia"/>
                <a:cs typeface="Georgia"/>
              </a:rPr>
              <a:t>–</a:t>
            </a:r>
            <a:r>
              <a:rPr sz="900" b="1" spc="-20" dirty="0">
                <a:latin typeface="Georgia"/>
                <a:cs typeface="Georgia"/>
              </a:rPr>
              <a:t> </a:t>
            </a:r>
            <a:r>
              <a:rPr sz="900" b="1" dirty="0">
                <a:latin typeface="Georgia"/>
                <a:cs typeface="Georgia"/>
              </a:rPr>
              <a:t>(Secy.,</a:t>
            </a:r>
            <a:r>
              <a:rPr sz="900" b="1" spc="-45" dirty="0">
                <a:latin typeface="Georgia"/>
                <a:cs typeface="Georgia"/>
              </a:rPr>
              <a:t> </a:t>
            </a:r>
            <a:r>
              <a:rPr sz="900" b="1" dirty="0">
                <a:latin typeface="Georgia"/>
                <a:cs typeface="Georgia"/>
              </a:rPr>
              <a:t>Addl.</a:t>
            </a:r>
            <a:r>
              <a:rPr sz="900" b="1" spc="-30" dirty="0">
                <a:latin typeface="Georgia"/>
                <a:cs typeface="Georgia"/>
              </a:rPr>
              <a:t> </a:t>
            </a:r>
            <a:r>
              <a:rPr sz="900" b="1" dirty="0">
                <a:latin typeface="Georgia"/>
                <a:cs typeface="Georgia"/>
              </a:rPr>
              <a:t>Secy.</a:t>
            </a:r>
            <a:r>
              <a:rPr sz="900" b="1" spc="-20" dirty="0">
                <a:latin typeface="Georgia"/>
                <a:cs typeface="Georgia"/>
              </a:rPr>
              <a:t> </a:t>
            </a:r>
            <a:r>
              <a:rPr sz="900" b="1" dirty="0">
                <a:latin typeface="Georgia"/>
                <a:cs typeface="Georgia"/>
              </a:rPr>
              <a:t>Director</a:t>
            </a:r>
            <a:r>
              <a:rPr sz="900" b="1" spc="-45" dirty="0">
                <a:latin typeface="Georgia"/>
                <a:cs typeface="Georgia"/>
              </a:rPr>
              <a:t> </a:t>
            </a:r>
            <a:r>
              <a:rPr sz="900" b="1" spc="-20" dirty="0">
                <a:latin typeface="Georgia"/>
                <a:cs typeface="Georgia"/>
              </a:rPr>
              <a:t>MSME, </a:t>
            </a:r>
            <a:r>
              <a:rPr sz="900" b="1" dirty="0">
                <a:latin typeface="Georgia"/>
                <a:cs typeface="Georgia"/>
              </a:rPr>
              <a:t>Director</a:t>
            </a:r>
            <a:r>
              <a:rPr sz="900" b="1" spc="-55" dirty="0">
                <a:latin typeface="Georgia"/>
                <a:cs typeface="Georgia"/>
              </a:rPr>
              <a:t> </a:t>
            </a:r>
            <a:r>
              <a:rPr sz="900" b="1" dirty="0">
                <a:latin typeface="Georgia"/>
                <a:cs typeface="Georgia"/>
              </a:rPr>
              <a:t>KVIC,</a:t>
            </a:r>
            <a:r>
              <a:rPr sz="900" b="1" spc="-30" dirty="0">
                <a:latin typeface="Georgia"/>
                <a:cs typeface="Georgia"/>
              </a:rPr>
              <a:t> </a:t>
            </a:r>
            <a:r>
              <a:rPr sz="900" b="1" dirty="0">
                <a:latin typeface="Georgia"/>
                <a:cs typeface="Georgia"/>
              </a:rPr>
              <a:t>Director</a:t>
            </a:r>
            <a:r>
              <a:rPr sz="900" b="1" spc="-45" dirty="0">
                <a:latin typeface="Georgia"/>
                <a:cs typeface="Georgia"/>
              </a:rPr>
              <a:t> </a:t>
            </a:r>
            <a:r>
              <a:rPr sz="900" b="1" dirty="0">
                <a:latin typeface="Georgia"/>
                <a:cs typeface="Georgia"/>
              </a:rPr>
              <a:t>KVIB,</a:t>
            </a:r>
            <a:r>
              <a:rPr sz="900" b="1" spc="-25" dirty="0">
                <a:latin typeface="Georgia"/>
                <a:cs typeface="Georgia"/>
              </a:rPr>
              <a:t> </a:t>
            </a:r>
            <a:r>
              <a:rPr sz="900" b="1" spc="-20" dirty="0">
                <a:latin typeface="Georgia"/>
                <a:cs typeface="Georgia"/>
              </a:rPr>
              <a:t>DICC)</a:t>
            </a:r>
            <a:endParaRPr sz="900">
              <a:latin typeface="Georgia"/>
              <a:cs typeface="Georg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438400" y="3134867"/>
            <a:ext cx="7322820" cy="3103880"/>
            <a:chOff x="2438400" y="3134867"/>
            <a:chExt cx="7322820" cy="3103880"/>
          </a:xfrm>
        </p:grpSpPr>
        <p:sp>
          <p:nvSpPr>
            <p:cNvPr id="13" name="object 13"/>
            <p:cNvSpPr/>
            <p:nvPr/>
          </p:nvSpPr>
          <p:spPr>
            <a:xfrm>
              <a:off x="3590544" y="5134355"/>
              <a:ext cx="5041900" cy="408940"/>
            </a:xfrm>
            <a:custGeom>
              <a:avLst/>
              <a:gdLst/>
              <a:ahLst/>
              <a:cxnLst/>
              <a:rect l="l" t="t" r="r" b="b"/>
              <a:pathLst>
                <a:path w="5041900" h="408939">
                  <a:moveTo>
                    <a:pt x="4538217" y="0"/>
                  </a:moveTo>
                  <a:lnTo>
                    <a:pt x="503173" y="0"/>
                  </a:lnTo>
                  <a:lnTo>
                    <a:pt x="0" y="408432"/>
                  </a:lnTo>
                  <a:lnTo>
                    <a:pt x="5041391" y="408432"/>
                  </a:lnTo>
                  <a:lnTo>
                    <a:pt x="453821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90544" y="5134355"/>
              <a:ext cx="5041900" cy="408940"/>
            </a:xfrm>
            <a:custGeom>
              <a:avLst/>
              <a:gdLst/>
              <a:ahLst/>
              <a:cxnLst/>
              <a:rect l="l" t="t" r="r" b="b"/>
              <a:pathLst>
                <a:path w="5041900" h="408939">
                  <a:moveTo>
                    <a:pt x="0" y="408432"/>
                  </a:moveTo>
                  <a:lnTo>
                    <a:pt x="503173" y="0"/>
                  </a:lnTo>
                  <a:lnTo>
                    <a:pt x="4538217" y="0"/>
                  </a:lnTo>
                  <a:lnTo>
                    <a:pt x="5041391" y="408432"/>
                  </a:lnTo>
                  <a:lnTo>
                    <a:pt x="0" y="40843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87623" y="5542788"/>
              <a:ext cx="6047740" cy="410209"/>
            </a:xfrm>
            <a:custGeom>
              <a:avLst/>
              <a:gdLst/>
              <a:ahLst/>
              <a:cxnLst/>
              <a:rect l="l" t="t" r="r" b="b"/>
              <a:pathLst>
                <a:path w="6047740" h="410210">
                  <a:moveTo>
                    <a:pt x="5542153" y="0"/>
                  </a:moveTo>
                  <a:lnTo>
                    <a:pt x="505078" y="0"/>
                  </a:lnTo>
                  <a:lnTo>
                    <a:pt x="0" y="409956"/>
                  </a:lnTo>
                  <a:lnTo>
                    <a:pt x="6047232" y="409956"/>
                  </a:lnTo>
                  <a:lnTo>
                    <a:pt x="554215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87623" y="5542788"/>
              <a:ext cx="6047740" cy="410209"/>
            </a:xfrm>
            <a:custGeom>
              <a:avLst/>
              <a:gdLst/>
              <a:ahLst/>
              <a:cxnLst/>
              <a:rect l="l" t="t" r="r" b="b"/>
              <a:pathLst>
                <a:path w="6047740" h="410210">
                  <a:moveTo>
                    <a:pt x="0" y="409956"/>
                  </a:moveTo>
                  <a:lnTo>
                    <a:pt x="505078" y="0"/>
                  </a:lnTo>
                  <a:lnTo>
                    <a:pt x="5542153" y="0"/>
                  </a:lnTo>
                  <a:lnTo>
                    <a:pt x="6047232" y="409956"/>
                  </a:lnTo>
                  <a:lnTo>
                    <a:pt x="0" y="40995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57450" y="3153917"/>
              <a:ext cx="7284720" cy="3019425"/>
            </a:xfrm>
            <a:custGeom>
              <a:avLst/>
              <a:gdLst/>
              <a:ahLst/>
              <a:cxnLst/>
              <a:rect l="l" t="t" r="r" b="b"/>
              <a:pathLst>
                <a:path w="7284720" h="3019425">
                  <a:moveTo>
                    <a:pt x="0" y="3019044"/>
                  </a:moveTo>
                  <a:lnTo>
                    <a:pt x="3650361" y="0"/>
                  </a:lnTo>
                  <a:lnTo>
                    <a:pt x="7284720" y="3019044"/>
                  </a:lnTo>
                  <a:lnTo>
                    <a:pt x="0" y="301904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07208" y="3285743"/>
              <a:ext cx="3342894" cy="281863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4377" y="3921378"/>
              <a:ext cx="1863598" cy="153085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6291" y="3352799"/>
              <a:ext cx="3347466" cy="281254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19873" y="4103877"/>
              <a:ext cx="1473707" cy="126022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92652" y="5908547"/>
              <a:ext cx="4825746" cy="329958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4263390" y="5136260"/>
            <a:ext cx="3696335" cy="100584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246379" marR="236854" algn="ctr">
              <a:lnSpc>
                <a:spcPct val="86300"/>
              </a:lnSpc>
              <a:spcBef>
                <a:spcPts val="334"/>
              </a:spcBef>
            </a:pPr>
            <a:r>
              <a:rPr sz="1400" b="1" dirty="0">
                <a:latin typeface="Georgia"/>
                <a:cs typeface="Georgia"/>
              </a:rPr>
              <a:t>Addl.</a:t>
            </a:r>
            <a:r>
              <a:rPr sz="1400" b="1" spc="-50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Chief</a:t>
            </a:r>
            <a:r>
              <a:rPr sz="1400" b="1" spc="-40" dirty="0">
                <a:latin typeface="Georgia"/>
                <a:cs typeface="Georgia"/>
              </a:rPr>
              <a:t> </a:t>
            </a:r>
            <a:r>
              <a:rPr sz="1400" b="1" spc="-10" dirty="0">
                <a:latin typeface="Georgia"/>
                <a:cs typeface="Georgia"/>
              </a:rPr>
              <a:t>Secy.</a:t>
            </a:r>
            <a:r>
              <a:rPr sz="1100" b="1" spc="-10" dirty="0">
                <a:latin typeface="Georgia"/>
                <a:cs typeface="Georgia"/>
              </a:rPr>
              <a:t>,</a:t>
            </a:r>
            <a:r>
              <a:rPr sz="1100" b="1" spc="-25" dirty="0">
                <a:latin typeface="Georgia"/>
                <a:cs typeface="Georgia"/>
              </a:rPr>
              <a:t> </a:t>
            </a:r>
            <a:r>
              <a:rPr sz="1000" b="1" dirty="0">
                <a:latin typeface="Georgia"/>
                <a:cs typeface="Georgia"/>
              </a:rPr>
              <a:t>DC, Dev. </a:t>
            </a:r>
            <a:r>
              <a:rPr sz="1000" b="1" spc="-10" dirty="0">
                <a:latin typeface="Georgia"/>
                <a:cs typeface="Georgia"/>
              </a:rPr>
              <a:t>Commissioner, </a:t>
            </a:r>
            <a:r>
              <a:rPr sz="1000" b="1" dirty="0">
                <a:latin typeface="Georgia"/>
                <a:cs typeface="Georgia"/>
              </a:rPr>
              <a:t>CEO</a:t>
            </a:r>
            <a:r>
              <a:rPr sz="1000" b="1" spc="-20" dirty="0">
                <a:latin typeface="Georgia"/>
                <a:cs typeface="Georgia"/>
              </a:rPr>
              <a:t> </a:t>
            </a:r>
            <a:r>
              <a:rPr sz="1000" b="1" dirty="0">
                <a:latin typeface="Georgia"/>
                <a:cs typeface="Georgia"/>
              </a:rPr>
              <a:t>Zila</a:t>
            </a:r>
            <a:r>
              <a:rPr sz="1000" b="1" spc="-15" dirty="0">
                <a:latin typeface="Georgia"/>
                <a:cs typeface="Georgia"/>
              </a:rPr>
              <a:t> </a:t>
            </a:r>
            <a:r>
              <a:rPr sz="1000" b="1" spc="-10" dirty="0">
                <a:latin typeface="Georgia"/>
                <a:cs typeface="Georgia"/>
              </a:rPr>
              <a:t>Parishad,</a:t>
            </a:r>
            <a:r>
              <a:rPr sz="1000" b="1" spc="-5" dirty="0">
                <a:latin typeface="Georgia"/>
                <a:cs typeface="Georgia"/>
              </a:rPr>
              <a:t> </a:t>
            </a:r>
            <a:r>
              <a:rPr sz="1000" b="1" dirty="0">
                <a:latin typeface="Georgia"/>
                <a:cs typeface="Georgia"/>
              </a:rPr>
              <a:t>BDO,</a:t>
            </a:r>
            <a:r>
              <a:rPr sz="1000" b="1" spc="-10" dirty="0">
                <a:latin typeface="Georgia"/>
                <a:cs typeface="Georgia"/>
              </a:rPr>
              <a:t> </a:t>
            </a:r>
            <a:r>
              <a:rPr sz="1000" b="1" dirty="0">
                <a:latin typeface="Georgia"/>
                <a:cs typeface="Georgia"/>
              </a:rPr>
              <a:t>Gaon</a:t>
            </a:r>
            <a:r>
              <a:rPr sz="1000" b="1" spc="-25" dirty="0">
                <a:latin typeface="Georgia"/>
                <a:cs typeface="Georgia"/>
              </a:rPr>
              <a:t> </a:t>
            </a:r>
            <a:r>
              <a:rPr sz="1000" b="1" spc="-10" dirty="0">
                <a:latin typeface="Georgia"/>
                <a:cs typeface="Georgia"/>
              </a:rPr>
              <a:t>Panchayat</a:t>
            </a:r>
            <a:r>
              <a:rPr sz="1000" b="1" spc="15" dirty="0">
                <a:latin typeface="Georgia"/>
                <a:cs typeface="Georgia"/>
              </a:rPr>
              <a:t> </a:t>
            </a:r>
            <a:r>
              <a:rPr sz="1000" b="1" spc="-20" dirty="0">
                <a:latin typeface="Georgia"/>
                <a:cs typeface="Georgia"/>
              </a:rPr>
              <a:t>(GP)</a:t>
            </a:r>
            <a:endParaRPr sz="1000">
              <a:latin typeface="Georgia"/>
              <a:cs typeface="Georgia"/>
            </a:endParaRPr>
          </a:p>
          <a:p>
            <a:pPr marL="2540" algn="ctr">
              <a:lnSpc>
                <a:spcPts val="1110"/>
              </a:lnSpc>
              <a:spcBef>
                <a:spcPts val="795"/>
              </a:spcBef>
            </a:pPr>
            <a:r>
              <a:rPr sz="1000" b="1" dirty="0">
                <a:latin typeface="Georgia"/>
                <a:cs typeface="Georgia"/>
              </a:rPr>
              <a:t>Agri</a:t>
            </a:r>
            <a:r>
              <a:rPr sz="1000" b="1" spc="-30" dirty="0">
                <a:latin typeface="Georgia"/>
                <a:cs typeface="Georgia"/>
              </a:rPr>
              <a:t> </a:t>
            </a:r>
            <a:r>
              <a:rPr sz="1000" b="1" dirty="0">
                <a:latin typeface="Georgia"/>
                <a:cs typeface="Georgia"/>
              </a:rPr>
              <a:t>&amp;</a:t>
            </a:r>
            <a:r>
              <a:rPr sz="1000" b="1" spc="-25" dirty="0">
                <a:latin typeface="Georgia"/>
                <a:cs typeface="Georgia"/>
              </a:rPr>
              <a:t> </a:t>
            </a:r>
            <a:r>
              <a:rPr sz="1000" b="1" dirty="0">
                <a:latin typeface="Georgia"/>
                <a:cs typeface="Georgia"/>
              </a:rPr>
              <a:t>Allied</a:t>
            </a:r>
            <a:r>
              <a:rPr sz="1000" b="1" spc="-20" dirty="0">
                <a:latin typeface="Georgia"/>
                <a:cs typeface="Georgia"/>
              </a:rPr>
              <a:t> </a:t>
            </a:r>
            <a:r>
              <a:rPr sz="1000" b="1" dirty="0">
                <a:latin typeface="Georgia"/>
                <a:cs typeface="Georgia"/>
              </a:rPr>
              <a:t>Sector</a:t>
            </a:r>
            <a:r>
              <a:rPr sz="1000" b="1" spc="-10" dirty="0">
                <a:latin typeface="Georgia"/>
                <a:cs typeface="Georgia"/>
              </a:rPr>
              <a:t> </a:t>
            </a:r>
            <a:r>
              <a:rPr sz="1000" b="1" dirty="0">
                <a:latin typeface="Georgia"/>
                <a:cs typeface="Georgia"/>
              </a:rPr>
              <a:t>(Field</a:t>
            </a:r>
            <a:r>
              <a:rPr sz="1000" b="1" spc="-25" dirty="0">
                <a:latin typeface="Georgia"/>
                <a:cs typeface="Georgia"/>
              </a:rPr>
              <a:t> </a:t>
            </a:r>
            <a:r>
              <a:rPr sz="1000" b="1" dirty="0">
                <a:latin typeface="Georgia"/>
                <a:cs typeface="Georgia"/>
              </a:rPr>
              <a:t>&amp;</a:t>
            </a:r>
            <a:r>
              <a:rPr sz="1000" b="1" spc="-25" dirty="0">
                <a:latin typeface="Georgia"/>
                <a:cs typeface="Georgia"/>
              </a:rPr>
              <a:t> </a:t>
            </a:r>
            <a:r>
              <a:rPr sz="1000" b="1" spc="-10" dirty="0">
                <a:latin typeface="Georgia"/>
                <a:cs typeface="Georgia"/>
              </a:rPr>
              <a:t>Departments)</a:t>
            </a:r>
            <a:r>
              <a:rPr sz="1000" b="1" spc="25" dirty="0">
                <a:latin typeface="Georgia"/>
                <a:cs typeface="Georgia"/>
              </a:rPr>
              <a:t> </a:t>
            </a:r>
            <a:r>
              <a:rPr sz="1000" b="1" dirty="0">
                <a:latin typeface="Georgia"/>
                <a:cs typeface="Georgia"/>
              </a:rPr>
              <a:t>–</a:t>
            </a:r>
            <a:r>
              <a:rPr sz="1000" b="1" spc="-25" dirty="0">
                <a:latin typeface="Georgia"/>
                <a:cs typeface="Georgia"/>
              </a:rPr>
              <a:t> </a:t>
            </a:r>
            <a:r>
              <a:rPr sz="1000" b="1" dirty="0">
                <a:latin typeface="Georgia"/>
                <a:cs typeface="Georgia"/>
              </a:rPr>
              <a:t>APC,</a:t>
            </a:r>
            <a:r>
              <a:rPr sz="1000" b="1" spc="-15" dirty="0">
                <a:latin typeface="Georgia"/>
                <a:cs typeface="Georgia"/>
              </a:rPr>
              <a:t> </a:t>
            </a:r>
            <a:r>
              <a:rPr sz="1000" b="1" spc="-10" dirty="0">
                <a:latin typeface="Georgia"/>
                <a:cs typeface="Georgia"/>
              </a:rPr>
              <a:t>Secy.,</a:t>
            </a:r>
            <a:endParaRPr sz="1000">
              <a:latin typeface="Georgia"/>
              <a:cs typeface="Georgia"/>
            </a:endParaRPr>
          </a:p>
          <a:p>
            <a:pPr algn="ctr">
              <a:lnSpc>
                <a:spcPts val="1110"/>
              </a:lnSpc>
            </a:pPr>
            <a:r>
              <a:rPr sz="1000" b="1" spc="-10" dirty="0">
                <a:latin typeface="Georgia"/>
                <a:cs typeface="Georgia"/>
              </a:rPr>
              <a:t>Director</a:t>
            </a:r>
            <a:r>
              <a:rPr sz="1000" b="1" dirty="0">
                <a:latin typeface="Georgia"/>
                <a:cs typeface="Georgia"/>
              </a:rPr>
              <a:t> of</a:t>
            </a:r>
            <a:r>
              <a:rPr sz="1000" b="1" spc="-20" dirty="0">
                <a:latin typeface="Georgia"/>
                <a:cs typeface="Georgia"/>
              </a:rPr>
              <a:t> </a:t>
            </a:r>
            <a:r>
              <a:rPr sz="1000" b="1" dirty="0">
                <a:latin typeface="Georgia"/>
                <a:cs typeface="Georgia"/>
              </a:rPr>
              <a:t>Agri,</a:t>
            </a:r>
            <a:r>
              <a:rPr sz="1000" b="1" spc="-15" dirty="0">
                <a:latin typeface="Georgia"/>
                <a:cs typeface="Georgia"/>
              </a:rPr>
              <a:t> </a:t>
            </a:r>
            <a:r>
              <a:rPr sz="1000" b="1" dirty="0">
                <a:latin typeface="Georgia"/>
                <a:cs typeface="Georgia"/>
              </a:rPr>
              <a:t>Horti,</a:t>
            </a:r>
            <a:r>
              <a:rPr sz="1000" b="1" spc="-10" dirty="0">
                <a:latin typeface="Georgia"/>
                <a:cs typeface="Georgia"/>
              </a:rPr>
              <a:t> </a:t>
            </a:r>
            <a:r>
              <a:rPr sz="1000" b="1" dirty="0">
                <a:latin typeface="Georgia"/>
                <a:cs typeface="Georgia"/>
              </a:rPr>
              <a:t>A</a:t>
            </a:r>
            <a:r>
              <a:rPr sz="1000" b="1" spc="-30" dirty="0">
                <a:latin typeface="Georgia"/>
                <a:cs typeface="Georgia"/>
              </a:rPr>
              <a:t> </a:t>
            </a:r>
            <a:r>
              <a:rPr sz="1000" b="1" dirty="0">
                <a:latin typeface="Georgia"/>
                <a:cs typeface="Georgia"/>
              </a:rPr>
              <a:t>H</a:t>
            </a:r>
            <a:r>
              <a:rPr sz="1000" b="1" spc="-30" dirty="0">
                <a:latin typeface="Georgia"/>
                <a:cs typeface="Georgia"/>
              </a:rPr>
              <a:t> </a:t>
            </a:r>
            <a:r>
              <a:rPr sz="1000" b="1" dirty="0">
                <a:latin typeface="Georgia"/>
                <a:cs typeface="Georgia"/>
              </a:rPr>
              <a:t>&amp;</a:t>
            </a:r>
            <a:r>
              <a:rPr sz="1000" b="1" spc="-20" dirty="0">
                <a:latin typeface="Georgia"/>
                <a:cs typeface="Georgia"/>
              </a:rPr>
              <a:t> </a:t>
            </a:r>
            <a:r>
              <a:rPr sz="1000" b="1" dirty="0">
                <a:latin typeface="Georgia"/>
                <a:cs typeface="Georgia"/>
              </a:rPr>
              <a:t>Vety.,</a:t>
            </a:r>
            <a:r>
              <a:rPr sz="1000" b="1" spc="-10" dirty="0">
                <a:latin typeface="Georgia"/>
                <a:cs typeface="Georgia"/>
              </a:rPr>
              <a:t> </a:t>
            </a:r>
            <a:r>
              <a:rPr sz="1000" b="1" dirty="0">
                <a:latin typeface="Georgia"/>
                <a:cs typeface="Georgia"/>
              </a:rPr>
              <a:t>Fishery,</a:t>
            </a:r>
            <a:r>
              <a:rPr sz="1000" b="1" spc="-5" dirty="0">
                <a:latin typeface="Georgia"/>
                <a:cs typeface="Georgia"/>
              </a:rPr>
              <a:t> </a:t>
            </a:r>
            <a:r>
              <a:rPr sz="1000" b="1" spc="-10" dirty="0">
                <a:latin typeface="Georgia"/>
                <a:cs typeface="Georgia"/>
              </a:rPr>
              <a:t>Handloom)</a:t>
            </a:r>
            <a:endParaRPr sz="1000">
              <a:latin typeface="Georgia"/>
              <a:cs typeface="Georgia"/>
            </a:endParaRPr>
          </a:p>
          <a:p>
            <a:pPr marR="1905" algn="ctr">
              <a:lnSpc>
                <a:spcPct val="100000"/>
              </a:lnSpc>
              <a:spcBef>
                <a:spcPts val="550"/>
              </a:spcBef>
            </a:pPr>
            <a:r>
              <a:rPr sz="1200" b="1" dirty="0">
                <a:solidFill>
                  <a:srgbClr val="001F5F"/>
                </a:solidFill>
                <a:latin typeface="Georgia"/>
                <a:cs typeface="Georgia"/>
              </a:rPr>
              <a:t>RBI</a:t>
            </a:r>
            <a:r>
              <a:rPr sz="1200" b="1" spc="-2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001F5F"/>
                </a:solidFill>
                <a:latin typeface="Georgia"/>
                <a:cs typeface="Georgia"/>
              </a:rPr>
              <a:t>Policy</a:t>
            </a:r>
            <a:r>
              <a:rPr sz="1200" b="1" spc="-1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001F5F"/>
                </a:solidFill>
                <a:latin typeface="Georgia"/>
                <a:cs typeface="Georgia"/>
              </a:rPr>
              <a:t>&amp;</a:t>
            </a:r>
            <a:r>
              <a:rPr sz="1200" b="1" spc="-2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001F5F"/>
                </a:solidFill>
                <a:latin typeface="Georgia"/>
                <a:cs typeface="Georgia"/>
              </a:rPr>
              <a:t>Schemes</a:t>
            </a:r>
            <a:r>
              <a:rPr sz="1200" b="1" spc="-2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001F5F"/>
                </a:solidFill>
                <a:latin typeface="Georgia"/>
                <a:cs typeface="Georgia"/>
              </a:rPr>
              <a:t>and</a:t>
            </a:r>
            <a:r>
              <a:rPr sz="1200" b="1" spc="-2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001F5F"/>
                </a:solidFill>
                <a:latin typeface="Georgia"/>
                <a:cs typeface="Georgia"/>
              </a:rPr>
              <a:t>GoI</a:t>
            </a:r>
            <a:r>
              <a:rPr sz="1200" b="1" spc="-4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Georgia"/>
                <a:cs typeface="Georgia"/>
              </a:rPr>
              <a:t>Mandate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32587" y="44196"/>
            <a:ext cx="11930380" cy="6769734"/>
          </a:xfrm>
          <a:custGeom>
            <a:avLst/>
            <a:gdLst/>
            <a:ahLst/>
            <a:cxnLst/>
            <a:rect l="l" t="t" r="r" b="b"/>
            <a:pathLst>
              <a:path w="11930380" h="6769734">
                <a:moveTo>
                  <a:pt x="0" y="6769608"/>
                </a:moveTo>
                <a:lnTo>
                  <a:pt x="11929872" y="6769608"/>
                </a:lnTo>
                <a:lnTo>
                  <a:pt x="11929872" y="0"/>
                </a:lnTo>
                <a:lnTo>
                  <a:pt x="0" y="0"/>
                </a:lnTo>
                <a:lnTo>
                  <a:pt x="0" y="6769608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211580" y="106679"/>
            <a:ext cx="9779635" cy="542925"/>
          </a:xfrm>
          <a:prstGeom prst="rect">
            <a:avLst/>
          </a:prstGeom>
          <a:solidFill>
            <a:srgbClr val="FFF1CC"/>
          </a:solidFill>
          <a:ln w="12192">
            <a:solidFill>
              <a:srgbClr val="000000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marL="184785">
              <a:lnSpc>
                <a:spcPct val="100000"/>
              </a:lnSpc>
              <a:spcBef>
                <a:spcPts val="475"/>
              </a:spcBef>
            </a:pP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Missing</a:t>
            </a:r>
            <a:r>
              <a:rPr sz="1600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link</a:t>
            </a:r>
            <a:r>
              <a:rPr sz="1600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between</a:t>
            </a:r>
            <a:r>
              <a:rPr sz="16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C00000"/>
                </a:solidFill>
                <a:latin typeface="Calibri"/>
                <a:cs typeface="Calibri"/>
              </a:rPr>
              <a:t>Banks</a:t>
            </a:r>
            <a:r>
              <a:rPr sz="2200" spc="-1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sz="16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AF50"/>
                </a:solidFill>
                <a:latin typeface="Calibri"/>
                <a:cs typeface="Calibri"/>
              </a:rPr>
              <a:t>Agri</a:t>
            </a:r>
            <a:r>
              <a:rPr spc="-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AF50"/>
                </a:solidFill>
                <a:latin typeface="Calibri"/>
                <a:cs typeface="Calibri"/>
              </a:rPr>
              <a:t>&amp;</a:t>
            </a:r>
            <a:r>
              <a:rPr spc="-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AF50"/>
                </a:solidFill>
                <a:latin typeface="Calibri"/>
                <a:cs typeface="Calibri"/>
              </a:rPr>
              <a:t>Allied</a:t>
            </a:r>
            <a:r>
              <a:rPr spc="-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AF50"/>
                </a:solidFill>
                <a:latin typeface="Calibri"/>
                <a:cs typeface="Calibri"/>
              </a:rPr>
              <a:t>sector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sz="16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Micro</a:t>
            </a:r>
            <a:r>
              <a:rPr sz="16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Food</a:t>
            </a:r>
            <a:r>
              <a:rPr sz="16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Processors</a:t>
            </a:r>
            <a:r>
              <a:rPr sz="16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&amp;</a:t>
            </a:r>
            <a:r>
              <a:rPr sz="1600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6FC0"/>
                </a:solidFill>
                <a:latin typeface="Calibri"/>
                <a:cs typeface="Calibri"/>
              </a:rPr>
              <a:t>Small</a:t>
            </a:r>
            <a:r>
              <a:rPr sz="1600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entrepreneurs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589276" y="6405371"/>
            <a:ext cx="7012305" cy="386080"/>
          </a:xfrm>
          <a:custGeom>
            <a:avLst/>
            <a:gdLst/>
            <a:ahLst/>
            <a:cxnLst/>
            <a:rect l="l" t="t" r="r" b="b"/>
            <a:pathLst>
              <a:path w="7012305" h="386079">
                <a:moveTo>
                  <a:pt x="0" y="385571"/>
                </a:moveTo>
                <a:lnTo>
                  <a:pt x="7011924" y="385571"/>
                </a:lnTo>
                <a:lnTo>
                  <a:pt x="7011924" y="0"/>
                </a:lnTo>
                <a:lnTo>
                  <a:pt x="0" y="0"/>
                </a:lnTo>
                <a:lnTo>
                  <a:pt x="0" y="385571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443732" y="6458813"/>
            <a:ext cx="53003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0000"/>
                </a:solidFill>
                <a:latin typeface="Georgia"/>
                <a:cs typeface="Georgia"/>
              </a:rPr>
              <a:t>Every</a:t>
            </a:r>
            <a:r>
              <a:rPr sz="1600" b="1" spc="-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Georgia"/>
                <a:cs typeface="Georgia"/>
              </a:rPr>
              <a:t>aspect</a:t>
            </a:r>
            <a:r>
              <a:rPr sz="1600" b="1" spc="-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Georgia"/>
                <a:cs typeface="Georgia"/>
              </a:rPr>
              <a:t>of</a:t>
            </a:r>
            <a:r>
              <a:rPr sz="1600" b="1" spc="-5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Georgia"/>
                <a:cs typeface="Georgia"/>
              </a:rPr>
              <a:t>Bank</a:t>
            </a:r>
            <a:r>
              <a:rPr sz="1600" b="1" spc="-4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Georgia"/>
                <a:cs typeface="Georgia"/>
              </a:rPr>
              <a:t>Linkage</a:t>
            </a:r>
            <a:r>
              <a:rPr sz="1600" b="1" spc="-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Georgia"/>
                <a:cs typeface="Georgia"/>
              </a:rPr>
              <a:t>is</a:t>
            </a:r>
            <a:r>
              <a:rPr sz="1600" b="1" spc="-4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Georgia"/>
                <a:cs typeface="Georgia"/>
              </a:rPr>
              <a:t>available</a:t>
            </a:r>
            <a:r>
              <a:rPr sz="1600" b="1" spc="-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Georgia"/>
                <a:cs typeface="Georgia"/>
              </a:rPr>
              <a:t>in</a:t>
            </a:r>
            <a:r>
              <a:rPr sz="1600" b="1" spc="-5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Georgia"/>
                <a:cs typeface="Georgia"/>
              </a:rPr>
              <a:t>Assam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69493" y="3690873"/>
            <a:ext cx="7583805" cy="2781935"/>
            <a:chOff x="269493" y="3690873"/>
            <a:chExt cx="7583805" cy="2781935"/>
          </a:xfrm>
        </p:grpSpPr>
        <p:sp>
          <p:nvSpPr>
            <p:cNvPr id="29" name="object 29"/>
            <p:cNvSpPr/>
            <p:nvPr/>
          </p:nvSpPr>
          <p:spPr>
            <a:xfrm>
              <a:off x="757449" y="5232272"/>
              <a:ext cx="1485900" cy="1240790"/>
            </a:xfrm>
            <a:custGeom>
              <a:avLst/>
              <a:gdLst/>
              <a:ahLst/>
              <a:cxnLst/>
              <a:rect l="l" t="t" r="r" b="b"/>
              <a:pathLst>
                <a:path w="1485900" h="1240789">
                  <a:moveTo>
                    <a:pt x="1591" y="0"/>
                  </a:moveTo>
                  <a:lnTo>
                    <a:pt x="0" y="40287"/>
                  </a:lnTo>
                  <a:lnTo>
                    <a:pt x="744" y="80317"/>
                  </a:lnTo>
                  <a:lnTo>
                    <a:pt x="3787" y="120052"/>
                  </a:lnTo>
                  <a:lnTo>
                    <a:pt x="9092" y="159457"/>
                  </a:lnTo>
                  <a:lnTo>
                    <a:pt x="16623" y="198497"/>
                  </a:lnTo>
                  <a:lnTo>
                    <a:pt x="26342" y="237135"/>
                  </a:lnTo>
                  <a:lnTo>
                    <a:pt x="38214" y="275337"/>
                  </a:lnTo>
                  <a:lnTo>
                    <a:pt x="52202" y="313065"/>
                  </a:lnTo>
                  <a:lnTo>
                    <a:pt x="68268" y="350285"/>
                  </a:lnTo>
                  <a:lnTo>
                    <a:pt x="86377" y="386961"/>
                  </a:lnTo>
                  <a:lnTo>
                    <a:pt x="106492" y="423057"/>
                  </a:lnTo>
                  <a:lnTo>
                    <a:pt x="128576" y="458537"/>
                  </a:lnTo>
                  <a:lnTo>
                    <a:pt x="152592" y="493366"/>
                  </a:lnTo>
                  <a:lnTo>
                    <a:pt x="178504" y="527507"/>
                  </a:lnTo>
                  <a:lnTo>
                    <a:pt x="206276" y="560925"/>
                  </a:lnTo>
                  <a:lnTo>
                    <a:pt x="235870" y="593585"/>
                  </a:lnTo>
                  <a:lnTo>
                    <a:pt x="267249" y="625451"/>
                  </a:lnTo>
                  <a:lnTo>
                    <a:pt x="300379" y="656486"/>
                  </a:lnTo>
                  <a:lnTo>
                    <a:pt x="335220" y="686655"/>
                  </a:lnTo>
                  <a:lnTo>
                    <a:pt x="371738" y="715923"/>
                  </a:lnTo>
                  <a:lnTo>
                    <a:pt x="409896" y="744254"/>
                  </a:lnTo>
                  <a:lnTo>
                    <a:pt x="449656" y="771611"/>
                  </a:lnTo>
                  <a:lnTo>
                    <a:pt x="490982" y="797960"/>
                  </a:lnTo>
                  <a:lnTo>
                    <a:pt x="533837" y="823264"/>
                  </a:lnTo>
                  <a:lnTo>
                    <a:pt x="578186" y="847488"/>
                  </a:lnTo>
                  <a:lnTo>
                    <a:pt x="623991" y="870596"/>
                  </a:lnTo>
                  <a:lnTo>
                    <a:pt x="671215" y="892552"/>
                  </a:lnTo>
                  <a:lnTo>
                    <a:pt x="719822" y="913321"/>
                  </a:lnTo>
                  <a:lnTo>
                    <a:pt x="769776" y="932866"/>
                  </a:lnTo>
                  <a:lnTo>
                    <a:pt x="821039" y="951153"/>
                  </a:lnTo>
                  <a:lnTo>
                    <a:pt x="873576" y="968145"/>
                  </a:lnTo>
                  <a:lnTo>
                    <a:pt x="927349" y="983807"/>
                  </a:lnTo>
                  <a:lnTo>
                    <a:pt x="982321" y="998102"/>
                  </a:lnTo>
                  <a:lnTo>
                    <a:pt x="1038457" y="1010996"/>
                  </a:lnTo>
                  <a:lnTo>
                    <a:pt x="1038457" y="1240485"/>
                  </a:lnTo>
                  <a:lnTo>
                    <a:pt x="1485878" y="1010805"/>
                  </a:lnTo>
                  <a:lnTo>
                    <a:pt x="1038457" y="687298"/>
                  </a:lnTo>
                  <a:lnTo>
                    <a:pt x="1038457" y="916787"/>
                  </a:lnTo>
                  <a:lnTo>
                    <a:pt x="981551" y="903703"/>
                  </a:lnTo>
                  <a:lnTo>
                    <a:pt x="925810" y="889167"/>
                  </a:lnTo>
                  <a:lnTo>
                    <a:pt x="871275" y="873215"/>
                  </a:lnTo>
                  <a:lnTo>
                    <a:pt x="817988" y="855884"/>
                  </a:lnTo>
                  <a:lnTo>
                    <a:pt x="765989" y="837210"/>
                  </a:lnTo>
                  <a:lnTo>
                    <a:pt x="715321" y="817229"/>
                  </a:lnTo>
                  <a:lnTo>
                    <a:pt x="666023" y="795980"/>
                  </a:lnTo>
                  <a:lnTo>
                    <a:pt x="618138" y="773496"/>
                  </a:lnTo>
                  <a:lnTo>
                    <a:pt x="571707" y="749817"/>
                  </a:lnTo>
                  <a:lnTo>
                    <a:pt x="526771" y="724977"/>
                  </a:lnTo>
                  <a:lnTo>
                    <a:pt x="483371" y="699013"/>
                  </a:lnTo>
                  <a:lnTo>
                    <a:pt x="441549" y="671962"/>
                  </a:lnTo>
                  <a:lnTo>
                    <a:pt x="401346" y="643861"/>
                  </a:lnTo>
                  <a:lnTo>
                    <a:pt x="362804" y="614745"/>
                  </a:lnTo>
                  <a:lnTo>
                    <a:pt x="325962" y="584652"/>
                  </a:lnTo>
                  <a:lnTo>
                    <a:pt x="290864" y="553618"/>
                  </a:lnTo>
                  <a:lnTo>
                    <a:pt x="257549" y="521679"/>
                  </a:lnTo>
                  <a:lnTo>
                    <a:pt x="226060" y="488872"/>
                  </a:lnTo>
                  <a:lnTo>
                    <a:pt x="196438" y="455233"/>
                  </a:lnTo>
                  <a:lnTo>
                    <a:pt x="168723" y="420800"/>
                  </a:lnTo>
                  <a:lnTo>
                    <a:pt x="142958" y="385607"/>
                  </a:lnTo>
                  <a:lnTo>
                    <a:pt x="119183" y="349693"/>
                  </a:lnTo>
                  <a:lnTo>
                    <a:pt x="97440" y="313094"/>
                  </a:lnTo>
                  <a:lnTo>
                    <a:pt x="77769" y="275845"/>
                  </a:lnTo>
                  <a:lnTo>
                    <a:pt x="60214" y="237984"/>
                  </a:lnTo>
                  <a:lnTo>
                    <a:pt x="44813" y="199547"/>
                  </a:lnTo>
                  <a:lnTo>
                    <a:pt x="31610" y="160570"/>
                  </a:lnTo>
                  <a:lnTo>
                    <a:pt x="20645" y="121091"/>
                  </a:lnTo>
                  <a:lnTo>
                    <a:pt x="11959" y="81145"/>
                  </a:lnTo>
                  <a:lnTo>
                    <a:pt x="5594" y="40769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57427" y="4174235"/>
              <a:ext cx="1485900" cy="1105535"/>
            </a:xfrm>
            <a:custGeom>
              <a:avLst/>
              <a:gdLst/>
              <a:ahLst/>
              <a:cxnLst/>
              <a:rect l="l" t="t" r="r" b="b"/>
              <a:pathLst>
                <a:path w="1485900" h="1105535">
                  <a:moveTo>
                    <a:pt x="1485899" y="0"/>
                  </a:moveTo>
                  <a:lnTo>
                    <a:pt x="1428902" y="730"/>
                  </a:lnTo>
                  <a:lnTo>
                    <a:pt x="1372447" y="2902"/>
                  </a:lnTo>
                  <a:lnTo>
                    <a:pt x="1316574" y="6491"/>
                  </a:lnTo>
                  <a:lnTo>
                    <a:pt x="1261320" y="11470"/>
                  </a:lnTo>
                  <a:lnTo>
                    <a:pt x="1206725" y="17814"/>
                  </a:lnTo>
                  <a:lnTo>
                    <a:pt x="1152826" y="25495"/>
                  </a:lnTo>
                  <a:lnTo>
                    <a:pt x="1099663" y="34488"/>
                  </a:lnTo>
                  <a:lnTo>
                    <a:pt x="1047273" y="44766"/>
                  </a:lnTo>
                  <a:lnTo>
                    <a:pt x="995696" y="56304"/>
                  </a:lnTo>
                  <a:lnTo>
                    <a:pt x="944969" y="69074"/>
                  </a:lnTo>
                  <a:lnTo>
                    <a:pt x="895132" y="83052"/>
                  </a:lnTo>
                  <a:lnTo>
                    <a:pt x="846222" y="98211"/>
                  </a:lnTo>
                  <a:lnTo>
                    <a:pt x="798278" y="114524"/>
                  </a:lnTo>
                  <a:lnTo>
                    <a:pt x="751339" y="131965"/>
                  </a:lnTo>
                  <a:lnTo>
                    <a:pt x="705442" y="150509"/>
                  </a:lnTo>
                  <a:lnTo>
                    <a:pt x="660628" y="170128"/>
                  </a:lnTo>
                  <a:lnTo>
                    <a:pt x="616933" y="190798"/>
                  </a:lnTo>
                  <a:lnTo>
                    <a:pt x="574396" y="212491"/>
                  </a:lnTo>
                  <a:lnTo>
                    <a:pt x="533057" y="235181"/>
                  </a:lnTo>
                  <a:lnTo>
                    <a:pt x="492953" y="258843"/>
                  </a:lnTo>
                  <a:lnTo>
                    <a:pt x="454122" y="283450"/>
                  </a:lnTo>
                  <a:lnTo>
                    <a:pt x="416604" y="308976"/>
                  </a:lnTo>
                  <a:lnTo>
                    <a:pt x="380437" y="335395"/>
                  </a:lnTo>
                  <a:lnTo>
                    <a:pt x="345659" y="362680"/>
                  </a:lnTo>
                  <a:lnTo>
                    <a:pt x="312309" y="390806"/>
                  </a:lnTo>
                  <a:lnTo>
                    <a:pt x="280425" y="419745"/>
                  </a:lnTo>
                  <a:lnTo>
                    <a:pt x="250045" y="449473"/>
                  </a:lnTo>
                  <a:lnTo>
                    <a:pt x="221209" y="479963"/>
                  </a:lnTo>
                  <a:lnTo>
                    <a:pt x="193954" y="511188"/>
                  </a:lnTo>
                  <a:lnTo>
                    <a:pt x="168319" y="543123"/>
                  </a:lnTo>
                  <a:lnTo>
                    <a:pt x="144343" y="575740"/>
                  </a:lnTo>
                  <a:lnTo>
                    <a:pt x="122064" y="609015"/>
                  </a:lnTo>
                  <a:lnTo>
                    <a:pt x="101521" y="642921"/>
                  </a:lnTo>
                  <a:lnTo>
                    <a:pt x="82751" y="677432"/>
                  </a:lnTo>
                  <a:lnTo>
                    <a:pt x="65794" y="712521"/>
                  </a:lnTo>
                  <a:lnTo>
                    <a:pt x="50687" y="748163"/>
                  </a:lnTo>
                  <a:lnTo>
                    <a:pt x="37470" y="784330"/>
                  </a:lnTo>
                  <a:lnTo>
                    <a:pt x="26181" y="820998"/>
                  </a:lnTo>
                  <a:lnTo>
                    <a:pt x="16858" y="858139"/>
                  </a:lnTo>
                  <a:lnTo>
                    <a:pt x="9540" y="895728"/>
                  </a:lnTo>
                  <a:lnTo>
                    <a:pt x="4266" y="933739"/>
                  </a:lnTo>
                  <a:lnTo>
                    <a:pt x="1072" y="972145"/>
                  </a:lnTo>
                  <a:lnTo>
                    <a:pt x="0" y="1010919"/>
                  </a:lnTo>
                  <a:lnTo>
                    <a:pt x="0" y="1105027"/>
                  </a:lnTo>
                  <a:lnTo>
                    <a:pt x="1072" y="1066252"/>
                  </a:lnTo>
                  <a:lnTo>
                    <a:pt x="4266" y="1027847"/>
                  </a:lnTo>
                  <a:lnTo>
                    <a:pt x="9540" y="989837"/>
                  </a:lnTo>
                  <a:lnTo>
                    <a:pt x="16858" y="952250"/>
                  </a:lnTo>
                  <a:lnTo>
                    <a:pt x="26181" y="915110"/>
                  </a:lnTo>
                  <a:lnTo>
                    <a:pt x="37470" y="878444"/>
                  </a:lnTo>
                  <a:lnTo>
                    <a:pt x="50687" y="842279"/>
                  </a:lnTo>
                  <a:lnTo>
                    <a:pt x="65794" y="806640"/>
                  </a:lnTo>
                  <a:lnTo>
                    <a:pt x="82751" y="771553"/>
                  </a:lnTo>
                  <a:lnTo>
                    <a:pt x="101521" y="737046"/>
                  </a:lnTo>
                  <a:lnTo>
                    <a:pt x="122064" y="703143"/>
                  </a:lnTo>
                  <a:lnTo>
                    <a:pt x="144343" y="669872"/>
                  </a:lnTo>
                  <a:lnTo>
                    <a:pt x="168319" y="637257"/>
                  </a:lnTo>
                  <a:lnTo>
                    <a:pt x="193954" y="605326"/>
                  </a:lnTo>
                  <a:lnTo>
                    <a:pt x="221209" y="574105"/>
                  </a:lnTo>
                  <a:lnTo>
                    <a:pt x="250045" y="543620"/>
                  </a:lnTo>
                  <a:lnTo>
                    <a:pt x="280425" y="513896"/>
                  </a:lnTo>
                  <a:lnTo>
                    <a:pt x="312309" y="484961"/>
                  </a:lnTo>
                  <a:lnTo>
                    <a:pt x="345659" y="456840"/>
                  </a:lnTo>
                  <a:lnTo>
                    <a:pt x="380437" y="429559"/>
                  </a:lnTo>
                  <a:lnTo>
                    <a:pt x="416604" y="403144"/>
                  </a:lnTo>
                  <a:lnTo>
                    <a:pt x="454122" y="377623"/>
                  </a:lnTo>
                  <a:lnTo>
                    <a:pt x="492953" y="353020"/>
                  </a:lnTo>
                  <a:lnTo>
                    <a:pt x="533057" y="329363"/>
                  </a:lnTo>
                  <a:lnTo>
                    <a:pt x="574396" y="306677"/>
                  </a:lnTo>
                  <a:lnTo>
                    <a:pt x="616933" y="284988"/>
                  </a:lnTo>
                  <a:lnTo>
                    <a:pt x="660628" y="264323"/>
                  </a:lnTo>
                  <a:lnTo>
                    <a:pt x="705442" y="244707"/>
                  </a:lnTo>
                  <a:lnTo>
                    <a:pt x="751339" y="226167"/>
                  </a:lnTo>
                  <a:lnTo>
                    <a:pt x="798278" y="208730"/>
                  </a:lnTo>
                  <a:lnTo>
                    <a:pt x="846222" y="192420"/>
                  </a:lnTo>
                  <a:lnTo>
                    <a:pt x="895132" y="177265"/>
                  </a:lnTo>
                  <a:lnTo>
                    <a:pt x="944969" y="163291"/>
                  </a:lnTo>
                  <a:lnTo>
                    <a:pt x="995696" y="150523"/>
                  </a:lnTo>
                  <a:lnTo>
                    <a:pt x="1047273" y="138988"/>
                  </a:lnTo>
                  <a:lnTo>
                    <a:pt x="1099663" y="128713"/>
                  </a:lnTo>
                  <a:lnTo>
                    <a:pt x="1152826" y="119722"/>
                  </a:lnTo>
                  <a:lnTo>
                    <a:pt x="1206725" y="112043"/>
                  </a:lnTo>
                  <a:lnTo>
                    <a:pt x="1261320" y="105701"/>
                  </a:lnTo>
                  <a:lnTo>
                    <a:pt x="1316574" y="100723"/>
                  </a:lnTo>
                  <a:lnTo>
                    <a:pt x="1372447" y="97135"/>
                  </a:lnTo>
                  <a:lnTo>
                    <a:pt x="1428902" y="94963"/>
                  </a:lnTo>
                  <a:lnTo>
                    <a:pt x="1485899" y="94233"/>
                  </a:lnTo>
                  <a:lnTo>
                    <a:pt x="1485899" y="0"/>
                  </a:lnTo>
                  <a:close/>
                </a:path>
              </a:pathLst>
            </a:custGeom>
            <a:solidFill>
              <a:srgbClr val="9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55591" y="6198107"/>
              <a:ext cx="195072" cy="19507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01511" y="6192011"/>
              <a:ext cx="195072" cy="19507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58100" y="6195059"/>
              <a:ext cx="195072" cy="195071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75843" y="3697223"/>
              <a:ext cx="3051175" cy="1158240"/>
            </a:xfrm>
            <a:custGeom>
              <a:avLst/>
              <a:gdLst/>
              <a:ahLst/>
              <a:cxnLst/>
              <a:rect l="l" t="t" r="r" b="b"/>
              <a:pathLst>
                <a:path w="3051175" h="1158239">
                  <a:moveTo>
                    <a:pt x="2858008" y="0"/>
                  </a:moveTo>
                  <a:lnTo>
                    <a:pt x="193040" y="0"/>
                  </a:lnTo>
                  <a:lnTo>
                    <a:pt x="148776" y="5101"/>
                  </a:lnTo>
                  <a:lnTo>
                    <a:pt x="108144" y="19631"/>
                  </a:lnTo>
                  <a:lnTo>
                    <a:pt x="72301" y="42427"/>
                  </a:lnTo>
                  <a:lnTo>
                    <a:pt x="42407" y="72328"/>
                  </a:lnTo>
                  <a:lnTo>
                    <a:pt x="19620" y="108172"/>
                  </a:lnTo>
                  <a:lnTo>
                    <a:pt x="5098" y="148796"/>
                  </a:lnTo>
                  <a:lnTo>
                    <a:pt x="0" y="193039"/>
                  </a:lnTo>
                  <a:lnTo>
                    <a:pt x="0" y="965200"/>
                  </a:lnTo>
                  <a:lnTo>
                    <a:pt x="5098" y="1009443"/>
                  </a:lnTo>
                  <a:lnTo>
                    <a:pt x="19620" y="1050067"/>
                  </a:lnTo>
                  <a:lnTo>
                    <a:pt x="42407" y="1085911"/>
                  </a:lnTo>
                  <a:lnTo>
                    <a:pt x="72301" y="1115812"/>
                  </a:lnTo>
                  <a:lnTo>
                    <a:pt x="108144" y="1138608"/>
                  </a:lnTo>
                  <a:lnTo>
                    <a:pt x="148776" y="1153138"/>
                  </a:lnTo>
                  <a:lnTo>
                    <a:pt x="193040" y="1158239"/>
                  </a:lnTo>
                  <a:lnTo>
                    <a:pt x="2858008" y="1158239"/>
                  </a:lnTo>
                  <a:lnTo>
                    <a:pt x="2902251" y="1153138"/>
                  </a:lnTo>
                  <a:lnTo>
                    <a:pt x="2942875" y="1138608"/>
                  </a:lnTo>
                  <a:lnTo>
                    <a:pt x="2978719" y="1115812"/>
                  </a:lnTo>
                  <a:lnTo>
                    <a:pt x="3008620" y="1085911"/>
                  </a:lnTo>
                  <a:lnTo>
                    <a:pt x="3031416" y="1050067"/>
                  </a:lnTo>
                  <a:lnTo>
                    <a:pt x="3045946" y="1009443"/>
                  </a:lnTo>
                  <a:lnTo>
                    <a:pt x="3051047" y="965200"/>
                  </a:lnTo>
                  <a:lnTo>
                    <a:pt x="3051047" y="193039"/>
                  </a:lnTo>
                  <a:lnTo>
                    <a:pt x="3045946" y="148796"/>
                  </a:lnTo>
                  <a:lnTo>
                    <a:pt x="3031416" y="108172"/>
                  </a:lnTo>
                  <a:lnTo>
                    <a:pt x="3008620" y="72328"/>
                  </a:lnTo>
                  <a:lnTo>
                    <a:pt x="2978719" y="42427"/>
                  </a:lnTo>
                  <a:lnTo>
                    <a:pt x="2942875" y="19631"/>
                  </a:lnTo>
                  <a:lnTo>
                    <a:pt x="2902251" y="5101"/>
                  </a:lnTo>
                  <a:lnTo>
                    <a:pt x="285800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75843" y="3697223"/>
              <a:ext cx="3051175" cy="1158240"/>
            </a:xfrm>
            <a:custGeom>
              <a:avLst/>
              <a:gdLst/>
              <a:ahLst/>
              <a:cxnLst/>
              <a:rect l="l" t="t" r="r" b="b"/>
              <a:pathLst>
                <a:path w="3051175" h="1158239">
                  <a:moveTo>
                    <a:pt x="0" y="193039"/>
                  </a:moveTo>
                  <a:lnTo>
                    <a:pt x="5098" y="148796"/>
                  </a:lnTo>
                  <a:lnTo>
                    <a:pt x="19620" y="108172"/>
                  </a:lnTo>
                  <a:lnTo>
                    <a:pt x="42407" y="72328"/>
                  </a:lnTo>
                  <a:lnTo>
                    <a:pt x="72301" y="42427"/>
                  </a:lnTo>
                  <a:lnTo>
                    <a:pt x="108144" y="19631"/>
                  </a:lnTo>
                  <a:lnTo>
                    <a:pt x="148776" y="5101"/>
                  </a:lnTo>
                  <a:lnTo>
                    <a:pt x="193040" y="0"/>
                  </a:lnTo>
                  <a:lnTo>
                    <a:pt x="2858008" y="0"/>
                  </a:lnTo>
                  <a:lnTo>
                    <a:pt x="2902251" y="5101"/>
                  </a:lnTo>
                  <a:lnTo>
                    <a:pt x="2942875" y="19631"/>
                  </a:lnTo>
                  <a:lnTo>
                    <a:pt x="2978719" y="42427"/>
                  </a:lnTo>
                  <a:lnTo>
                    <a:pt x="3008620" y="72328"/>
                  </a:lnTo>
                  <a:lnTo>
                    <a:pt x="3031416" y="108172"/>
                  </a:lnTo>
                  <a:lnTo>
                    <a:pt x="3045946" y="148796"/>
                  </a:lnTo>
                  <a:lnTo>
                    <a:pt x="3051047" y="193039"/>
                  </a:lnTo>
                  <a:lnTo>
                    <a:pt x="3051047" y="965200"/>
                  </a:lnTo>
                  <a:lnTo>
                    <a:pt x="3045946" y="1009443"/>
                  </a:lnTo>
                  <a:lnTo>
                    <a:pt x="3031416" y="1050067"/>
                  </a:lnTo>
                  <a:lnTo>
                    <a:pt x="3008620" y="1085911"/>
                  </a:lnTo>
                  <a:lnTo>
                    <a:pt x="2978719" y="1115812"/>
                  </a:lnTo>
                  <a:lnTo>
                    <a:pt x="2942875" y="1138608"/>
                  </a:lnTo>
                  <a:lnTo>
                    <a:pt x="2902251" y="1153138"/>
                  </a:lnTo>
                  <a:lnTo>
                    <a:pt x="2858008" y="1158239"/>
                  </a:lnTo>
                  <a:lnTo>
                    <a:pt x="193040" y="1158239"/>
                  </a:lnTo>
                  <a:lnTo>
                    <a:pt x="148776" y="1153138"/>
                  </a:lnTo>
                  <a:lnTo>
                    <a:pt x="108144" y="1138608"/>
                  </a:lnTo>
                  <a:lnTo>
                    <a:pt x="72301" y="1115812"/>
                  </a:lnTo>
                  <a:lnTo>
                    <a:pt x="42407" y="1085911"/>
                  </a:lnTo>
                  <a:lnTo>
                    <a:pt x="19620" y="1050067"/>
                  </a:lnTo>
                  <a:lnTo>
                    <a:pt x="5098" y="1009443"/>
                  </a:lnTo>
                  <a:lnTo>
                    <a:pt x="0" y="965200"/>
                  </a:lnTo>
                  <a:lnTo>
                    <a:pt x="0" y="193039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75589" y="3790950"/>
            <a:ext cx="264858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2000" b="1" spc="-80" dirty="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sz="20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look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at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this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page</a:t>
            </a:r>
            <a:r>
              <a:rPr sz="2000" b="1" spc="-20" dirty="0">
                <a:latin typeface="Calibri"/>
                <a:cs typeface="Calibri"/>
              </a:rPr>
              <a:t>, </a:t>
            </a:r>
            <a:r>
              <a:rPr sz="2000" b="1" dirty="0">
                <a:latin typeface="Calibri"/>
                <a:cs typeface="Calibri"/>
              </a:rPr>
              <a:t>please</a:t>
            </a:r>
            <a:r>
              <a:rPr sz="2000" b="1" spc="-9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take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“Bottom</a:t>
            </a:r>
            <a:r>
              <a:rPr sz="2000" b="1" spc="-11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Up” </a:t>
            </a:r>
            <a:r>
              <a:rPr sz="2000" b="1" spc="-10" dirty="0">
                <a:latin typeface="Calibri"/>
                <a:cs typeface="Calibri"/>
              </a:rPr>
              <a:t>approach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7" name="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86562" y="886967"/>
            <a:ext cx="11229009" cy="2490216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3186429" y="1154430"/>
            <a:ext cx="6045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-10" dirty="0">
                <a:latin typeface="Calibri"/>
                <a:cs typeface="Calibri"/>
              </a:rPr>
              <a:t>FPC/FPO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396609" y="2056637"/>
            <a:ext cx="708660" cy="4673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7620" algn="just">
              <a:lnSpc>
                <a:spcPct val="107200"/>
              </a:lnSpc>
              <a:spcBef>
                <a:spcPts val="105"/>
              </a:spcBef>
            </a:pP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Micro</a:t>
            </a:r>
            <a:r>
              <a:rPr sz="9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9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Small</a:t>
            </a:r>
            <a:r>
              <a:rPr sz="900" b="1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Entrepreneurs</a:t>
            </a:r>
            <a:r>
              <a:rPr sz="900" b="1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9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Processing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965185" y="1068451"/>
            <a:ext cx="3498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Buyers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226554" y="1461642"/>
            <a:ext cx="596265" cy="46735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185"/>
              </a:spcBef>
            </a:pPr>
            <a:r>
              <a:rPr sz="900" b="1" dirty="0">
                <a:latin typeface="Calibri"/>
                <a:cs typeface="Calibri"/>
              </a:rPr>
              <a:t>FPO</a:t>
            </a:r>
            <a:r>
              <a:rPr sz="900" b="1" spc="-10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/</a:t>
            </a:r>
            <a:r>
              <a:rPr sz="900" b="1" spc="-10" dirty="0">
                <a:latin typeface="Calibri"/>
                <a:cs typeface="Calibri"/>
              </a:rPr>
              <a:t> </a:t>
            </a:r>
            <a:r>
              <a:rPr sz="900" b="1" spc="-25" dirty="0">
                <a:latin typeface="Calibri"/>
                <a:cs typeface="Calibri"/>
              </a:rPr>
              <a:t>FPC</a:t>
            </a:r>
            <a:endParaRPr sz="900">
              <a:latin typeface="Calibri"/>
              <a:cs typeface="Calibri"/>
            </a:endParaRPr>
          </a:p>
          <a:p>
            <a:pPr marL="43180" marR="5080" indent="-31115">
              <a:lnSpc>
                <a:spcPct val="106700"/>
              </a:lnSpc>
              <a:spcBef>
                <a:spcPts val="10"/>
              </a:spcBef>
            </a:pPr>
            <a:r>
              <a:rPr sz="900" b="1" dirty="0">
                <a:latin typeface="Calibri"/>
                <a:cs typeface="Calibri"/>
              </a:rPr>
              <a:t>(Branding</a:t>
            </a:r>
            <a:r>
              <a:rPr sz="900" b="1" spc="-45" dirty="0">
                <a:latin typeface="Calibri"/>
                <a:cs typeface="Calibri"/>
              </a:rPr>
              <a:t> </a:t>
            </a:r>
            <a:r>
              <a:rPr sz="900" b="1" spc="-50" dirty="0">
                <a:latin typeface="Calibri"/>
                <a:cs typeface="Calibri"/>
              </a:rPr>
              <a:t>&amp;</a:t>
            </a:r>
            <a:r>
              <a:rPr sz="900" b="1" spc="500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Packaging)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086603" y="2109292"/>
            <a:ext cx="652780" cy="333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640" marR="5080" indent="-155575">
              <a:lnSpc>
                <a:spcPct val="106300"/>
              </a:lnSpc>
              <a:spcBef>
                <a:spcPts val="100"/>
              </a:spcBef>
            </a:pPr>
            <a:r>
              <a:rPr sz="950" b="1" dirty="0">
                <a:latin typeface="Calibri"/>
                <a:cs typeface="Calibri"/>
              </a:rPr>
              <a:t>Agri</a:t>
            </a:r>
            <a:r>
              <a:rPr sz="950" b="1" spc="-20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&amp;</a:t>
            </a:r>
            <a:r>
              <a:rPr sz="950" b="1" spc="-25" dirty="0">
                <a:latin typeface="Calibri"/>
                <a:cs typeface="Calibri"/>
              </a:rPr>
              <a:t> </a:t>
            </a:r>
            <a:r>
              <a:rPr sz="950" b="1" spc="-10" dirty="0">
                <a:latin typeface="Calibri"/>
                <a:cs typeface="Calibri"/>
              </a:rPr>
              <a:t>Allied Sector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637279" y="2173985"/>
            <a:ext cx="608330" cy="321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 marR="5080" indent="-102235">
              <a:lnSpc>
                <a:spcPct val="107800"/>
              </a:lnSpc>
              <a:spcBef>
                <a:spcPts val="100"/>
              </a:spcBef>
            </a:pPr>
            <a:r>
              <a:rPr sz="900" b="1" spc="-10" dirty="0">
                <a:latin typeface="Calibri"/>
                <a:cs typeface="Calibri"/>
              </a:rPr>
              <a:t>Professional</a:t>
            </a:r>
            <a:r>
              <a:rPr sz="900" b="1" spc="500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Support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918450" y="2120899"/>
            <a:ext cx="608330" cy="321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 marR="5080" indent="-102235">
              <a:lnSpc>
                <a:spcPct val="107800"/>
              </a:lnSpc>
              <a:spcBef>
                <a:spcPts val="100"/>
              </a:spcBef>
            </a:pPr>
            <a:r>
              <a:rPr sz="900" b="1" spc="-10" dirty="0">
                <a:latin typeface="Calibri"/>
                <a:cs typeface="Calibri"/>
              </a:rPr>
              <a:t>Professional</a:t>
            </a:r>
            <a:r>
              <a:rPr sz="900" b="1" spc="500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Support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146296" y="1449402"/>
            <a:ext cx="844550" cy="614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5"/>
              </a:spcBef>
            </a:pPr>
            <a:r>
              <a:rPr sz="900" b="1" dirty="0">
                <a:latin typeface="Calibri"/>
                <a:cs typeface="Calibri"/>
              </a:rPr>
              <a:t>Small &amp;</a:t>
            </a:r>
            <a:r>
              <a:rPr sz="900" b="1" spc="-35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Marginal</a:t>
            </a:r>
            <a:r>
              <a:rPr sz="900" b="1" spc="500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Farmers</a:t>
            </a:r>
            <a:r>
              <a:rPr sz="900" b="1" spc="500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organised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in</a:t>
            </a:r>
            <a:r>
              <a:rPr sz="900" b="1" spc="-35" dirty="0">
                <a:latin typeface="Calibri"/>
                <a:cs typeface="Calibri"/>
              </a:rPr>
              <a:t> </a:t>
            </a:r>
            <a:r>
              <a:rPr sz="900" b="1" spc="-25" dirty="0">
                <a:latin typeface="Calibri"/>
                <a:cs typeface="Calibri"/>
              </a:rPr>
              <a:t>FIG</a:t>
            </a:r>
            <a:r>
              <a:rPr sz="900" b="1" spc="500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&amp;</a:t>
            </a:r>
            <a:r>
              <a:rPr sz="900" b="1" spc="-10" dirty="0">
                <a:latin typeface="Calibri"/>
                <a:cs typeface="Calibri"/>
              </a:rPr>
              <a:t> </a:t>
            </a:r>
            <a:r>
              <a:rPr sz="900" b="1" spc="-25" dirty="0">
                <a:latin typeface="Calibri"/>
                <a:cs typeface="Calibri"/>
              </a:rPr>
              <a:t>PRG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9604247" y="4218178"/>
            <a:ext cx="1928495" cy="1963420"/>
            <a:chOff x="9604247" y="4218178"/>
            <a:chExt cx="1928495" cy="1963420"/>
          </a:xfrm>
        </p:grpSpPr>
        <p:sp>
          <p:nvSpPr>
            <p:cNvPr id="47" name="object 47"/>
            <p:cNvSpPr/>
            <p:nvPr/>
          </p:nvSpPr>
          <p:spPr>
            <a:xfrm>
              <a:off x="9604480" y="5266055"/>
              <a:ext cx="1484630" cy="915035"/>
            </a:xfrm>
            <a:custGeom>
              <a:avLst/>
              <a:gdLst/>
              <a:ahLst/>
              <a:cxnLst/>
              <a:rect l="l" t="t" r="r" b="b"/>
              <a:pathLst>
                <a:path w="1484629" h="915035">
                  <a:moveTo>
                    <a:pt x="2815" y="0"/>
                  </a:moveTo>
                  <a:lnTo>
                    <a:pt x="0" y="32873"/>
                  </a:lnTo>
                  <a:lnTo>
                    <a:pt x="154" y="65502"/>
                  </a:lnTo>
                  <a:lnTo>
                    <a:pt x="3223" y="97851"/>
                  </a:lnTo>
                  <a:lnTo>
                    <a:pt x="17888" y="161567"/>
                  </a:lnTo>
                  <a:lnTo>
                    <a:pt x="43556" y="223737"/>
                  </a:lnTo>
                  <a:lnTo>
                    <a:pt x="79789" y="284079"/>
                  </a:lnTo>
                  <a:lnTo>
                    <a:pt x="126150" y="342307"/>
                  </a:lnTo>
                  <a:lnTo>
                    <a:pt x="152992" y="370541"/>
                  </a:lnTo>
                  <a:lnTo>
                    <a:pt x="182203" y="398140"/>
                  </a:lnTo>
                  <a:lnTo>
                    <a:pt x="213726" y="425069"/>
                  </a:lnTo>
                  <a:lnTo>
                    <a:pt x="247508" y="451293"/>
                  </a:lnTo>
                  <a:lnTo>
                    <a:pt x="283494" y="476776"/>
                  </a:lnTo>
                  <a:lnTo>
                    <a:pt x="321629" y="501483"/>
                  </a:lnTo>
                  <a:lnTo>
                    <a:pt x="361859" y="525378"/>
                  </a:lnTo>
                  <a:lnTo>
                    <a:pt x="404129" y="548427"/>
                  </a:lnTo>
                  <a:lnTo>
                    <a:pt x="448384" y="570592"/>
                  </a:lnTo>
                  <a:lnTo>
                    <a:pt x="494569" y="591840"/>
                  </a:lnTo>
                  <a:lnTo>
                    <a:pt x="542630" y="612135"/>
                  </a:lnTo>
                  <a:lnTo>
                    <a:pt x="592513" y="631440"/>
                  </a:lnTo>
                  <a:lnTo>
                    <a:pt x="644162" y="649722"/>
                  </a:lnTo>
                  <a:lnTo>
                    <a:pt x="697522" y="666944"/>
                  </a:lnTo>
                  <a:lnTo>
                    <a:pt x="752540" y="683070"/>
                  </a:lnTo>
                  <a:lnTo>
                    <a:pt x="809160" y="698066"/>
                  </a:lnTo>
                  <a:lnTo>
                    <a:pt x="867328" y="711896"/>
                  </a:lnTo>
                  <a:lnTo>
                    <a:pt x="926989" y="724525"/>
                  </a:lnTo>
                  <a:lnTo>
                    <a:pt x="988088" y="735917"/>
                  </a:lnTo>
                  <a:lnTo>
                    <a:pt x="1050571" y="746037"/>
                  </a:lnTo>
                  <a:lnTo>
                    <a:pt x="1114383" y="754848"/>
                  </a:lnTo>
                  <a:lnTo>
                    <a:pt x="1179470" y="762317"/>
                  </a:lnTo>
                  <a:lnTo>
                    <a:pt x="1179470" y="914958"/>
                  </a:lnTo>
                  <a:lnTo>
                    <a:pt x="1484143" y="730821"/>
                  </a:lnTo>
                  <a:lnTo>
                    <a:pt x="1179470" y="515569"/>
                  </a:lnTo>
                  <a:lnTo>
                    <a:pt x="1179470" y="668210"/>
                  </a:lnTo>
                  <a:lnTo>
                    <a:pt x="1114798" y="660791"/>
                  </a:lnTo>
                  <a:lnTo>
                    <a:pt x="1051328" y="652032"/>
                  </a:lnTo>
                  <a:lnTo>
                    <a:pt x="989118" y="641969"/>
                  </a:lnTo>
                  <a:lnTo>
                    <a:pt x="928229" y="630634"/>
                  </a:lnTo>
                  <a:lnTo>
                    <a:pt x="868719" y="618061"/>
                  </a:lnTo>
                  <a:lnTo>
                    <a:pt x="810648" y="604284"/>
                  </a:lnTo>
                  <a:lnTo>
                    <a:pt x="754075" y="589337"/>
                  </a:lnTo>
                  <a:lnTo>
                    <a:pt x="699060" y="573253"/>
                  </a:lnTo>
                  <a:lnTo>
                    <a:pt x="645661" y="556065"/>
                  </a:lnTo>
                  <a:lnTo>
                    <a:pt x="593938" y="537809"/>
                  </a:lnTo>
                  <a:lnTo>
                    <a:pt x="543951" y="518516"/>
                  </a:lnTo>
                  <a:lnTo>
                    <a:pt x="495758" y="498222"/>
                  </a:lnTo>
                  <a:lnTo>
                    <a:pt x="449420" y="476960"/>
                  </a:lnTo>
                  <a:lnTo>
                    <a:pt x="404995" y="454763"/>
                  </a:lnTo>
                  <a:lnTo>
                    <a:pt x="362542" y="431665"/>
                  </a:lnTo>
                  <a:lnTo>
                    <a:pt x="322121" y="407699"/>
                  </a:lnTo>
                  <a:lnTo>
                    <a:pt x="283792" y="382901"/>
                  </a:lnTo>
                  <a:lnTo>
                    <a:pt x="247614" y="357302"/>
                  </a:lnTo>
                  <a:lnTo>
                    <a:pt x="213645" y="330937"/>
                  </a:lnTo>
                  <a:lnTo>
                    <a:pt x="181946" y="303840"/>
                  </a:lnTo>
                  <a:lnTo>
                    <a:pt x="152575" y="276045"/>
                  </a:lnTo>
                  <a:lnTo>
                    <a:pt x="125592" y="247584"/>
                  </a:lnTo>
                  <a:lnTo>
                    <a:pt x="79028" y="188802"/>
                  </a:lnTo>
                  <a:lnTo>
                    <a:pt x="42727" y="127764"/>
                  </a:lnTo>
                  <a:lnTo>
                    <a:pt x="17164" y="64740"/>
                  </a:lnTo>
                  <a:lnTo>
                    <a:pt x="8558" y="32568"/>
                  </a:lnTo>
                  <a:lnTo>
                    <a:pt x="281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604247" y="4488180"/>
              <a:ext cx="1484630" cy="825500"/>
            </a:xfrm>
            <a:custGeom>
              <a:avLst/>
              <a:gdLst/>
              <a:ahLst/>
              <a:cxnLst/>
              <a:rect l="l" t="t" r="r" b="b"/>
              <a:pathLst>
                <a:path w="1484629" h="825500">
                  <a:moveTo>
                    <a:pt x="1484376" y="0"/>
                  </a:moveTo>
                  <a:lnTo>
                    <a:pt x="1421630" y="641"/>
                  </a:lnTo>
                  <a:lnTo>
                    <a:pt x="1359548" y="2547"/>
                  </a:lnTo>
                  <a:lnTo>
                    <a:pt x="1298181" y="5693"/>
                  </a:lnTo>
                  <a:lnTo>
                    <a:pt x="1237581" y="10053"/>
                  </a:lnTo>
                  <a:lnTo>
                    <a:pt x="1177800" y="15603"/>
                  </a:lnTo>
                  <a:lnTo>
                    <a:pt x="1118888" y="22317"/>
                  </a:lnTo>
                  <a:lnTo>
                    <a:pt x="1060897" y="30169"/>
                  </a:lnTo>
                  <a:lnTo>
                    <a:pt x="1003880" y="39134"/>
                  </a:lnTo>
                  <a:lnTo>
                    <a:pt x="947887" y="49187"/>
                  </a:lnTo>
                  <a:lnTo>
                    <a:pt x="892969" y="60302"/>
                  </a:lnTo>
                  <a:lnTo>
                    <a:pt x="839180" y="72455"/>
                  </a:lnTo>
                  <a:lnTo>
                    <a:pt x="786569" y="85619"/>
                  </a:lnTo>
                  <a:lnTo>
                    <a:pt x="735188" y="99770"/>
                  </a:lnTo>
                  <a:lnTo>
                    <a:pt x="685090" y="114881"/>
                  </a:lnTo>
                  <a:lnTo>
                    <a:pt x="636325" y="130929"/>
                  </a:lnTo>
                  <a:lnTo>
                    <a:pt x="588946" y="147887"/>
                  </a:lnTo>
                  <a:lnTo>
                    <a:pt x="543003" y="165729"/>
                  </a:lnTo>
                  <a:lnTo>
                    <a:pt x="498548" y="184432"/>
                  </a:lnTo>
                  <a:lnTo>
                    <a:pt x="455632" y="203969"/>
                  </a:lnTo>
                  <a:lnTo>
                    <a:pt x="414308" y="224315"/>
                  </a:lnTo>
                  <a:lnTo>
                    <a:pt x="374627" y="245444"/>
                  </a:lnTo>
                  <a:lnTo>
                    <a:pt x="336639" y="267332"/>
                  </a:lnTo>
                  <a:lnTo>
                    <a:pt x="300398" y="289952"/>
                  </a:lnTo>
                  <a:lnTo>
                    <a:pt x="265954" y="313281"/>
                  </a:lnTo>
                  <a:lnTo>
                    <a:pt x="233358" y="337291"/>
                  </a:lnTo>
                  <a:lnTo>
                    <a:pt x="202663" y="361959"/>
                  </a:lnTo>
                  <a:lnTo>
                    <a:pt x="173920" y="387258"/>
                  </a:lnTo>
                  <a:lnTo>
                    <a:pt x="122495" y="439650"/>
                  </a:lnTo>
                  <a:lnTo>
                    <a:pt x="79496" y="494263"/>
                  </a:lnTo>
                  <a:lnTo>
                    <a:pt x="45335" y="550896"/>
                  </a:lnTo>
                  <a:lnTo>
                    <a:pt x="20423" y="609346"/>
                  </a:lnTo>
                  <a:lnTo>
                    <a:pt x="5174" y="669410"/>
                  </a:lnTo>
                  <a:lnTo>
                    <a:pt x="0" y="730885"/>
                  </a:lnTo>
                  <a:lnTo>
                    <a:pt x="0" y="824992"/>
                  </a:lnTo>
                  <a:lnTo>
                    <a:pt x="1302" y="794090"/>
                  </a:lnTo>
                  <a:lnTo>
                    <a:pt x="5174" y="763517"/>
                  </a:lnTo>
                  <a:lnTo>
                    <a:pt x="20423" y="703453"/>
                  </a:lnTo>
                  <a:lnTo>
                    <a:pt x="45335" y="645003"/>
                  </a:lnTo>
                  <a:lnTo>
                    <a:pt x="79496" y="588370"/>
                  </a:lnTo>
                  <a:lnTo>
                    <a:pt x="122495" y="533757"/>
                  </a:lnTo>
                  <a:lnTo>
                    <a:pt x="173920" y="481365"/>
                  </a:lnTo>
                  <a:lnTo>
                    <a:pt x="202663" y="456066"/>
                  </a:lnTo>
                  <a:lnTo>
                    <a:pt x="233358" y="431398"/>
                  </a:lnTo>
                  <a:lnTo>
                    <a:pt x="265954" y="407388"/>
                  </a:lnTo>
                  <a:lnTo>
                    <a:pt x="300398" y="384059"/>
                  </a:lnTo>
                  <a:lnTo>
                    <a:pt x="336639" y="361439"/>
                  </a:lnTo>
                  <a:lnTo>
                    <a:pt x="374627" y="339551"/>
                  </a:lnTo>
                  <a:lnTo>
                    <a:pt x="414308" y="318422"/>
                  </a:lnTo>
                  <a:lnTo>
                    <a:pt x="455632" y="298076"/>
                  </a:lnTo>
                  <a:lnTo>
                    <a:pt x="498548" y="278539"/>
                  </a:lnTo>
                  <a:lnTo>
                    <a:pt x="543003" y="259836"/>
                  </a:lnTo>
                  <a:lnTo>
                    <a:pt x="588946" y="241994"/>
                  </a:lnTo>
                  <a:lnTo>
                    <a:pt x="636325" y="225036"/>
                  </a:lnTo>
                  <a:lnTo>
                    <a:pt x="685090" y="208988"/>
                  </a:lnTo>
                  <a:lnTo>
                    <a:pt x="735188" y="193877"/>
                  </a:lnTo>
                  <a:lnTo>
                    <a:pt x="786569" y="179726"/>
                  </a:lnTo>
                  <a:lnTo>
                    <a:pt x="839180" y="166562"/>
                  </a:lnTo>
                  <a:lnTo>
                    <a:pt x="892969" y="154409"/>
                  </a:lnTo>
                  <a:lnTo>
                    <a:pt x="947887" y="143294"/>
                  </a:lnTo>
                  <a:lnTo>
                    <a:pt x="1003880" y="133241"/>
                  </a:lnTo>
                  <a:lnTo>
                    <a:pt x="1060897" y="124276"/>
                  </a:lnTo>
                  <a:lnTo>
                    <a:pt x="1118888" y="116424"/>
                  </a:lnTo>
                  <a:lnTo>
                    <a:pt x="1177800" y="109710"/>
                  </a:lnTo>
                  <a:lnTo>
                    <a:pt x="1237581" y="104160"/>
                  </a:lnTo>
                  <a:lnTo>
                    <a:pt x="1298181" y="99800"/>
                  </a:lnTo>
                  <a:lnTo>
                    <a:pt x="1359548" y="96654"/>
                  </a:lnTo>
                  <a:lnTo>
                    <a:pt x="1421630" y="94748"/>
                  </a:lnTo>
                  <a:lnTo>
                    <a:pt x="1484376" y="94107"/>
                  </a:lnTo>
                  <a:lnTo>
                    <a:pt x="1484376" y="0"/>
                  </a:lnTo>
                  <a:close/>
                </a:path>
              </a:pathLst>
            </a:custGeom>
            <a:solidFill>
              <a:srgbClr val="C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814559" y="4224528"/>
              <a:ext cx="1711960" cy="883919"/>
            </a:xfrm>
            <a:custGeom>
              <a:avLst/>
              <a:gdLst/>
              <a:ahLst/>
              <a:cxnLst/>
              <a:rect l="l" t="t" r="r" b="b"/>
              <a:pathLst>
                <a:path w="1711959" h="883920">
                  <a:moveTo>
                    <a:pt x="855726" y="0"/>
                  </a:moveTo>
                  <a:lnTo>
                    <a:pt x="794618" y="1109"/>
                  </a:lnTo>
                  <a:lnTo>
                    <a:pt x="734668" y="4388"/>
                  </a:lnTo>
                  <a:lnTo>
                    <a:pt x="676023" y="9762"/>
                  </a:lnTo>
                  <a:lnTo>
                    <a:pt x="618827" y="17156"/>
                  </a:lnTo>
                  <a:lnTo>
                    <a:pt x="563224" y="26494"/>
                  </a:lnTo>
                  <a:lnTo>
                    <a:pt x="509359" y="37704"/>
                  </a:lnTo>
                  <a:lnTo>
                    <a:pt x="457377" y="50708"/>
                  </a:lnTo>
                  <a:lnTo>
                    <a:pt x="407424" y="65434"/>
                  </a:lnTo>
                  <a:lnTo>
                    <a:pt x="359644" y="81805"/>
                  </a:lnTo>
                  <a:lnTo>
                    <a:pt x="314181" y="99748"/>
                  </a:lnTo>
                  <a:lnTo>
                    <a:pt x="271181" y="119187"/>
                  </a:lnTo>
                  <a:lnTo>
                    <a:pt x="230789" y="140048"/>
                  </a:lnTo>
                  <a:lnTo>
                    <a:pt x="193149" y="162255"/>
                  </a:lnTo>
                  <a:lnTo>
                    <a:pt x="158406" y="185735"/>
                  </a:lnTo>
                  <a:lnTo>
                    <a:pt x="126705" y="210412"/>
                  </a:lnTo>
                  <a:lnTo>
                    <a:pt x="98192" y="236212"/>
                  </a:lnTo>
                  <a:lnTo>
                    <a:pt x="51305" y="290880"/>
                  </a:lnTo>
                  <a:lnTo>
                    <a:pt x="18904" y="349140"/>
                  </a:lnTo>
                  <a:lnTo>
                    <a:pt x="2148" y="410396"/>
                  </a:lnTo>
                  <a:lnTo>
                    <a:pt x="0" y="441960"/>
                  </a:lnTo>
                  <a:lnTo>
                    <a:pt x="2148" y="473523"/>
                  </a:lnTo>
                  <a:lnTo>
                    <a:pt x="18904" y="534779"/>
                  </a:lnTo>
                  <a:lnTo>
                    <a:pt x="51305" y="593039"/>
                  </a:lnTo>
                  <a:lnTo>
                    <a:pt x="98192" y="647707"/>
                  </a:lnTo>
                  <a:lnTo>
                    <a:pt x="126705" y="673507"/>
                  </a:lnTo>
                  <a:lnTo>
                    <a:pt x="158406" y="698184"/>
                  </a:lnTo>
                  <a:lnTo>
                    <a:pt x="193149" y="721664"/>
                  </a:lnTo>
                  <a:lnTo>
                    <a:pt x="230789" y="743871"/>
                  </a:lnTo>
                  <a:lnTo>
                    <a:pt x="271181" y="764732"/>
                  </a:lnTo>
                  <a:lnTo>
                    <a:pt x="314181" y="784171"/>
                  </a:lnTo>
                  <a:lnTo>
                    <a:pt x="359644" y="802114"/>
                  </a:lnTo>
                  <a:lnTo>
                    <a:pt x="407424" y="818485"/>
                  </a:lnTo>
                  <a:lnTo>
                    <a:pt x="457377" y="833211"/>
                  </a:lnTo>
                  <a:lnTo>
                    <a:pt x="509359" y="846215"/>
                  </a:lnTo>
                  <a:lnTo>
                    <a:pt x="563224" y="857425"/>
                  </a:lnTo>
                  <a:lnTo>
                    <a:pt x="618827" y="866763"/>
                  </a:lnTo>
                  <a:lnTo>
                    <a:pt x="676023" y="874157"/>
                  </a:lnTo>
                  <a:lnTo>
                    <a:pt x="734668" y="879531"/>
                  </a:lnTo>
                  <a:lnTo>
                    <a:pt x="794618" y="882810"/>
                  </a:lnTo>
                  <a:lnTo>
                    <a:pt x="855726" y="883920"/>
                  </a:lnTo>
                  <a:lnTo>
                    <a:pt x="916833" y="882810"/>
                  </a:lnTo>
                  <a:lnTo>
                    <a:pt x="976783" y="879531"/>
                  </a:lnTo>
                  <a:lnTo>
                    <a:pt x="1035428" y="874157"/>
                  </a:lnTo>
                  <a:lnTo>
                    <a:pt x="1092624" y="866763"/>
                  </a:lnTo>
                  <a:lnTo>
                    <a:pt x="1148227" y="857425"/>
                  </a:lnTo>
                  <a:lnTo>
                    <a:pt x="1202092" y="846215"/>
                  </a:lnTo>
                  <a:lnTo>
                    <a:pt x="1254074" y="833211"/>
                  </a:lnTo>
                  <a:lnTo>
                    <a:pt x="1304027" y="818485"/>
                  </a:lnTo>
                  <a:lnTo>
                    <a:pt x="1351807" y="802114"/>
                  </a:lnTo>
                  <a:lnTo>
                    <a:pt x="1397270" y="784171"/>
                  </a:lnTo>
                  <a:lnTo>
                    <a:pt x="1440270" y="764732"/>
                  </a:lnTo>
                  <a:lnTo>
                    <a:pt x="1480662" y="743871"/>
                  </a:lnTo>
                  <a:lnTo>
                    <a:pt x="1518302" y="721664"/>
                  </a:lnTo>
                  <a:lnTo>
                    <a:pt x="1553045" y="698184"/>
                  </a:lnTo>
                  <a:lnTo>
                    <a:pt x="1584746" y="673507"/>
                  </a:lnTo>
                  <a:lnTo>
                    <a:pt x="1613259" y="647707"/>
                  </a:lnTo>
                  <a:lnTo>
                    <a:pt x="1660146" y="593039"/>
                  </a:lnTo>
                  <a:lnTo>
                    <a:pt x="1692547" y="534779"/>
                  </a:lnTo>
                  <a:lnTo>
                    <a:pt x="1709303" y="473523"/>
                  </a:lnTo>
                  <a:lnTo>
                    <a:pt x="1711452" y="441960"/>
                  </a:lnTo>
                  <a:lnTo>
                    <a:pt x="1709303" y="410396"/>
                  </a:lnTo>
                  <a:lnTo>
                    <a:pt x="1692547" y="349140"/>
                  </a:lnTo>
                  <a:lnTo>
                    <a:pt x="1660146" y="290880"/>
                  </a:lnTo>
                  <a:lnTo>
                    <a:pt x="1613259" y="236212"/>
                  </a:lnTo>
                  <a:lnTo>
                    <a:pt x="1584746" y="210412"/>
                  </a:lnTo>
                  <a:lnTo>
                    <a:pt x="1553045" y="185735"/>
                  </a:lnTo>
                  <a:lnTo>
                    <a:pt x="1518302" y="162255"/>
                  </a:lnTo>
                  <a:lnTo>
                    <a:pt x="1480662" y="140048"/>
                  </a:lnTo>
                  <a:lnTo>
                    <a:pt x="1440270" y="119187"/>
                  </a:lnTo>
                  <a:lnTo>
                    <a:pt x="1397270" y="99748"/>
                  </a:lnTo>
                  <a:lnTo>
                    <a:pt x="1351807" y="81805"/>
                  </a:lnTo>
                  <a:lnTo>
                    <a:pt x="1304027" y="65434"/>
                  </a:lnTo>
                  <a:lnTo>
                    <a:pt x="1254074" y="50708"/>
                  </a:lnTo>
                  <a:lnTo>
                    <a:pt x="1202092" y="37704"/>
                  </a:lnTo>
                  <a:lnTo>
                    <a:pt x="1148227" y="26494"/>
                  </a:lnTo>
                  <a:lnTo>
                    <a:pt x="1092624" y="17156"/>
                  </a:lnTo>
                  <a:lnTo>
                    <a:pt x="1035428" y="9762"/>
                  </a:lnTo>
                  <a:lnTo>
                    <a:pt x="976783" y="4388"/>
                  </a:lnTo>
                  <a:lnTo>
                    <a:pt x="916833" y="1109"/>
                  </a:lnTo>
                  <a:lnTo>
                    <a:pt x="85572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814559" y="4224528"/>
              <a:ext cx="1711960" cy="883919"/>
            </a:xfrm>
            <a:custGeom>
              <a:avLst/>
              <a:gdLst/>
              <a:ahLst/>
              <a:cxnLst/>
              <a:rect l="l" t="t" r="r" b="b"/>
              <a:pathLst>
                <a:path w="1711959" h="883920">
                  <a:moveTo>
                    <a:pt x="0" y="441960"/>
                  </a:moveTo>
                  <a:lnTo>
                    <a:pt x="8498" y="379431"/>
                  </a:lnTo>
                  <a:lnTo>
                    <a:pt x="33221" y="319598"/>
                  </a:lnTo>
                  <a:lnTo>
                    <a:pt x="73010" y="263059"/>
                  </a:lnTo>
                  <a:lnTo>
                    <a:pt x="126705" y="210412"/>
                  </a:lnTo>
                  <a:lnTo>
                    <a:pt x="158406" y="185735"/>
                  </a:lnTo>
                  <a:lnTo>
                    <a:pt x="193149" y="162255"/>
                  </a:lnTo>
                  <a:lnTo>
                    <a:pt x="230789" y="140048"/>
                  </a:lnTo>
                  <a:lnTo>
                    <a:pt x="271181" y="119187"/>
                  </a:lnTo>
                  <a:lnTo>
                    <a:pt x="314181" y="99748"/>
                  </a:lnTo>
                  <a:lnTo>
                    <a:pt x="359644" y="81805"/>
                  </a:lnTo>
                  <a:lnTo>
                    <a:pt x="407424" y="65434"/>
                  </a:lnTo>
                  <a:lnTo>
                    <a:pt x="457377" y="50708"/>
                  </a:lnTo>
                  <a:lnTo>
                    <a:pt x="509359" y="37704"/>
                  </a:lnTo>
                  <a:lnTo>
                    <a:pt x="563224" y="26494"/>
                  </a:lnTo>
                  <a:lnTo>
                    <a:pt x="618827" y="17156"/>
                  </a:lnTo>
                  <a:lnTo>
                    <a:pt x="676023" y="9762"/>
                  </a:lnTo>
                  <a:lnTo>
                    <a:pt x="734668" y="4388"/>
                  </a:lnTo>
                  <a:lnTo>
                    <a:pt x="794618" y="1109"/>
                  </a:lnTo>
                  <a:lnTo>
                    <a:pt x="855726" y="0"/>
                  </a:lnTo>
                  <a:lnTo>
                    <a:pt x="916833" y="1109"/>
                  </a:lnTo>
                  <a:lnTo>
                    <a:pt x="976783" y="4388"/>
                  </a:lnTo>
                  <a:lnTo>
                    <a:pt x="1035428" y="9762"/>
                  </a:lnTo>
                  <a:lnTo>
                    <a:pt x="1092624" y="17156"/>
                  </a:lnTo>
                  <a:lnTo>
                    <a:pt x="1148227" y="26494"/>
                  </a:lnTo>
                  <a:lnTo>
                    <a:pt x="1202092" y="37704"/>
                  </a:lnTo>
                  <a:lnTo>
                    <a:pt x="1254074" y="50708"/>
                  </a:lnTo>
                  <a:lnTo>
                    <a:pt x="1304027" y="65434"/>
                  </a:lnTo>
                  <a:lnTo>
                    <a:pt x="1351807" y="81805"/>
                  </a:lnTo>
                  <a:lnTo>
                    <a:pt x="1397270" y="99748"/>
                  </a:lnTo>
                  <a:lnTo>
                    <a:pt x="1440270" y="119187"/>
                  </a:lnTo>
                  <a:lnTo>
                    <a:pt x="1480662" y="140048"/>
                  </a:lnTo>
                  <a:lnTo>
                    <a:pt x="1518302" y="162255"/>
                  </a:lnTo>
                  <a:lnTo>
                    <a:pt x="1553045" y="185735"/>
                  </a:lnTo>
                  <a:lnTo>
                    <a:pt x="1584746" y="210412"/>
                  </a:lnTo>
                  <a:lnTo>
                    <a:pt x="1613259" y="236212"/>
                  </a:lnTo>
                  <a:lnTo>
                    <a:pt x="1660146" y="290880"/>
                  </a:lnTo>
                  <a:lnTo>
                    <a:pt x="1692547" y="349140"/>
                  </a:lnTo>
                  <a:lnTo>
                    <a:pt x="1709303" y="410396"/>
                  </a:lnTo>
                  <a:lnTo>
                    <a:pt x="1711452" y="441960"/>
                  </a:lnTo>
                  <a:lnTo>
                    <a:pt x="1709303" y="473523"/>
                  </a:lnTo>
                  <a:lnTo>
                    <a:pt x="1692547" y="534779"/>
                  </a:lnTo>
                  <a:lnTo>
                    <a:pt x="1660146" y="593039"/>
                  </a:lnTo>
                  <a:lnTo>
                    <a:pt x="1613259" y="647707"/>
                  </a:lnTo>
                  <a:lnTo>
                    <a:pt x="1584746" y="673507"/>
                  </a:lnTo>
                  <a:lnTo>
                    <a:pt x="1553045" y="698184"/>
                  </a:lnTo>
                  <a:lnTo>
                    <a:pt x="1518302" y="721664"/>
                  </a:lnTo>
                  <a:lnTo>
                    <a:pt x="1480662" y="743871"/>
                  </a:lnTo>
                  <a:lnTo>
                    <a:pt x="1440270" y="764732"/>
                  </a:lnTo>
                  <a:lnTo>
                    <a:pt x="1397270" y="784171"/>
                  </a:lnTo>
                  <a:lnTo>
                    <a:pt x="1351807" y="802114"/>
                  </a:lnTo>
                  <a:lnTo>
                    <a:pt x="1304027" y="818485"/>
                  </a:lnTo>
                  <a:lnTo>
                    <a:pt x="1254074" y="833211"/>
                  </a:lnTo>
                  <a:lnTo>
                    <a:pt x="1202092" y="846215"/>
                  </a:lnTo>
                  <a:lnTo>
                    <a:pt x="1148227" y="857425"/>
                  </a:lnTo>
                  <a:lnTo>
                    <a:pt x="1092624" y="866763"/>
                  </a:lnTo>
                  <a:lnTo>
                    <a:pt x="1035428" y="874157"/>
                  </a:lnTo>
                  <a:lnTo>
                    <a:pt x="976783" y="879531"/>
                  </a:lnTo>
                  <a:lnTo>
                    <a:pt x="916833" y="882810"/>
                  </a:lnTo>
                  <a:lnTo>
                    <a:pt x="855726" y="883920"/>
                  </a:lnTo>
                  <a:lnTo>
                    <a:pt x="794618" y="882810"/>
                  </a:lnTo>
                  <a:lnTo>
                    <a:pt x="734668" y="879531"/>
                  </a:lnTo>
                  <a:lnTo>
                    <a:pt x="676023" y="874157"/>
                  </a:lnTo>
                  <a:lnTo>
                    <a:pt x="618827" y="866763"/>
                  </a:lnTo>
                  <a:lnTo>
                    <a:pt x="563224" y="857425"/>
                  </a:lnTo>
                  <a:lnTo>
                    <a:pt x="509359" y="846215"/>
                  </a:lnTo>
                  <a:lnTo>
                    <a:pt x="457377" y="833211"/>
                  </a:lnTo>
                  <a:lnTo>
                    <a:pt x="407424" y="818485"/>
                  </a:lnTo>
                  <a:lnTo>
                    <a:pt x="359644" y="802114"/>
                  </a:lnTo>
                  <a:lnTo>
                    <a:pt x="314181" y="784171"/>
                  </a:lnTo>
                  <a:lnTo>
                    <a:pt x="271181" y="764732"/>
                  </a:lnTo>
                  <a:lnTo>
                    <a:pt x="230789" y="743871"/>
                  </a:lnTo>
                  <a:lnTo>
                    <a:pt x="193149" y="721664"/>
                  </a:lnTo>
                  <a:lnTo>
                    <a:pt x="158406" y="698184"/>
                  </a:lnTo>
                  <a:lnTo>
                    <a:pt x="126705" y="673507"/>
                  </a:lnTo>
                  <a:lnTo>
                    <a:pt x="98192" y="647707"/>
                  </a:lnTo>
                  <a:lnTo>
                    <a:pt x="51305" y="593039"/>
                  </a:lnTo>
                  <a:lnTo>
                    <a:pt x="18904" y="534779"/>
                  </a:lnTo>
                  <a:lnTo>
                    <a:pt x="2148" y="473523"/>
                  </a:lnTo>
                  <a:lnTo>
                    <a:pt x="0" y="441960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10363961" y="2720492"/>
            <a:ext cx="1363345" cy="5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6000"/>
              </a:lnSpc>
              <a:spcBef>
                <a:spcPts val="100"/>
              </a:spcBef>
            </a:pPr>
            <a:r>
              <a:rPr sz="1000" b="1" spc="-10" dirty="0">
                <a:latin typeface="Georgia"/>
                <a:cs typeface="Georgia"/>
              </a:rPr>
              <a:t>Ecosystem developed</a:t>
            </a:r>
            <a:r>
              <a:rPr sz="1000" b="1" spc="-55" dirty="0">
                <a:latin typeface="Georgia"/>
                <a:cs typeface="Georgia"/>
              </a:rPr>
              <a:t> </a:t>
            </a:r>
            <a:r>
              <a:rPr sz="1000" b="1" dirty="0">
                <a:latin typeface="Georgia"/>
                <a:cs typeface="Georgia"/>
              </a:rPr>
              <a:t>by</a:t>
            </a:r>
            <a:r>
              <a:rPr sz="1000" b="1" spc="-25" dirty="0">
                <a:latin typeface="Georgia"/>
                <a:cs typeface="Georgia"/>
              </a:rPr>
              <a:t> </a:t>
            </a:r>
            <a:r>
              <a:rPr sz="1000" b="1" dirty="0">
                <a:latin typeface="Georgia"/>
                <a:cs typeface="Georgia"/>
              </a:rPr>
              <a:t>GoI</a:t>
            </a:r>
            <a:r>
              <a:rPr sz="1000" b="1" spc="-35" dirty="0">
                <a:latin typeface="Georgia"/>
                <a:cs typeface="Georgia"/>
              </a:rPr>
              <a:t> </a:t>
            </a:r>
            <a:r>
              <a:rPr sz="1000" b="1" spc="-25" dirty="0">
                <a:latin typeface="Georgia"/>
                <a:cs typeface="Georgia"/>
              </a:rPr>
              <a:t>for </a:t>
            </a:r>
            <a:r>
              <a:rPr sz="1000" b="1" spc="-10" dirty="0">
                <a:latin typeface="Georgia"/>
                <a:cs typeface="Georgia"/>
              </a:rPr>
              <a:t>Rural</a:t>
            </a:r>
            <a:r>
              <a:rPr sz="1000" b="1" spc="-40" dirty="0">
                <a:latin typeface="Georgia"/>
                <a:cs typeface="Georgia"/>
              </a:rPr>
              <a:t> </a:t>
            </a:r>
            <a:r>
              <a:rPr sz="1000" b="1" spc="-10" dirty="0">
                <a:latin typeface="Georgia"/>
                <a:cs typeface="Georgia"/>
              </a:rPr>
              <a:t>Development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193528" y="4237380"/>
            <a:ext cx="955040" cy="8108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270" algn="ctr">
              <a:lnSpc>
                <a:spcPct val="107200"/>
              </a:lnSpc>
              <a:spcBef>
                <a:spcPts val="105"/>
              </a:spcBef>
            </a:pP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Cause</a:t>
            </a:r>
            <a:r>
              <a:rPr sz="16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50" dirty="0">
                <a:solidFill>
                  <a:srgbClr val="006FC0"/>
                </a:solidFill>
                <a:latin typeface="Calibri"/>
                <a:cs typeface="Calibri"/>
              </a:rPr>
              <a:t>&amp;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Mitigation,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Simplified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5553455" y="2721864"/>
            <a:ext cx="6292850" cy="2696210"/>
            <a:chOff x="5553455" y="2721864"/>
            <a:chExt cx="6292850" cy="2696210"/>
          </a:xfrm>
        </p:grpSpPr>
        <p:sp>
          <p:nvSpPr>
            <p:cNvPr id="54" name="object 54"/>
            <p:cNvSpPr/>
            <p:nvPr/>
          </p:nvSpPr>
          <p:spPr>
            <a:xfrm>
              <a:off x="9716261" y="4114038"/>
              <a:ext cx="1902460" cy="1114425"/>
            </a:xfrm>
            <a:custGeom>
              <a:avLst/>
              <a:gdLst/>
              <a:ahLst/>
              <a:cxnLst/>
              <a:rect l="l" t="t" r="r" b="b"/>
              <a:pathLst>
                <a:path w="1902459" h="1114425">
                  <a:moveTo>
                    <a:pt x="0" y="557022"/>
                  </a:moveTo>
                  <a:lnTo>
                    <a:pt x="7408" y="487158"/>
                  </a:lnTo>
                  <a:lnTo>
                    <a:pt x="29039" y="419882"/>
                  </a:lnTo>
                  <a:lnTo>
                    <a:pt x="64003" y="355715"/>
                  </a:lnTo>
                  <a:lnTo>
                    <a:pt x="111409" y="295181"/>
                  </a:lnTo>
                  <a:lnTo>
                    <a:pt x="139499" y="266439"/>
                  </a:lnTo>
                  <a:lnTo>
                    <a:pt x="170366" y="238801"/>
                  </a:lnTo>
                  <a:lnTo>
                    <a:pt x="203897" y="212332"/>
                  </a:lnTo>
                  <a:lnTo>
                    <a:pt x="239983" y="187097"/>
                  </a:lnTo>
                  <a:lnTo>
                    <a:pt x="278510" y="163163"/>
                  </a:lnTo>
                  <a:lnTo>
                    <a:pt x="319369" y="140593"/>
                  </a:lnTo>
                  <a:lnTo>
                    <a:pt x="362448" y="119454"/>
                  </a:lnTo>
                  <a:lnTo>
                    <a:pt x="407635" y="99810"/>
                  </a:lnTo>
                  <a:lnTo>
                    <a:pt x="454819" y="81728"/>
                  </a:lnTo>
                  <a:lnTo>
                    <a:pt x="503889" y="65271"/>
                  </a:lnTo>
                  <a:lnTo>
                    <a:pt x="554734" y="50506"/>
                  </a:lnTo>
                  <a:lnTo>
                    <a:pt x="607241" y="37498"/>
                  </a:lnTo>
                  <a:lnTo>
                    <a:pt x="661300" y="26312"/>
                  </a:lnTo>
                  <a:lnTo>
                    <a:pt x="716800" y="17014"/>
                  </a:lnTo>
                  <a:lnTo>
                    <a:pt x="773628" y="9668"/>
                  </a:lnTo>
                  <a:lnTo>
                    <a:pt x="831675" y="4340"/>
                  </a:lnTo>
                  <a:lnTo>
                    <a:pt x="890828" y="1096"/>
                  </a:lnTo>
                  <a:lnTo>
                    <a:pt x="950976" y="0"/>
                  </a:lnTo>
                  <a:lnTo>
                    <a:pt x="1011110" y="1096"/>
                  </a:lnTo>
                  <a:lnTo>
                    <a:pt x="1070251" y="4340"/>
                  </a:lnTo>
                  <a:lnTo>
                    <a:pt x="1128288" y="9668"/>
                  </a:lnTo>
                  <a:lnTo>
                    <a:pt x="1185109" y="17014"/>
                  </a:lnTo>
                  <a:lnTo>
                    <a:pt x="1240603" y="26312"/>
                  </a:lnTo>
                  <a:lnTo>
                    <a:pt x="1294658" y="37498"/>
                  </a:lnTo>
                  <a:lnTo>
                    <a:pt x="1347163" y="50506"/>
                  </a:lnTo>
                  <a:lnTo>
                    <a:pt x="1398006" y="65271"/>
                  </a:lnTo>
                  <a:lnTo>
                    <a:pt x="1447075" y="81728"/>
                  </a:lnTo>
                  <a:lnTo>
                    <a:pt x="1494260" y="99810"/>
                  </a:lnTo>
                  <a:lnTo>
                    <a:pt x="1539449" y="119454"/>
                  </a:lnTo>
                  <a:lnTo>
                    <a:pt x="1582531" y="140593"/>
                  </a:lnTo>
                  <a:lnTo>
                    <a:pt x="1623393" y="163163"/>
                  </a:lnTo>
                  <a:lnTo>
                    <a:pt x="1661925" y="187097"/>
                  </a:lnTo>
                  <a:lnTo>
                    <a:pt x="1698014" y="212332"/>
                  </a:lnTo>
                  <a:lnTo>
                    <a:pt x="1731551" y="238801"/>
                  </a:lnTo>
                  <a:lnTo>
                    <a:pt x="1762422" y="266439"/>
                  </a:lnTo>
                  <a:lnTo>
                    <a:pt x="1790517" y="295181"/>
                  </a:lnTo>
                  <a:lnTo>
                    <a:pt x="1815724" y="324961"/>
                  </a:lnTo>
                  <a:lnTo>
                    <a:pt x="1857029" y="387377"/>
                  </a:lnTo>
                  <a:lnTo>
                    <a:pt x="1885445" y="453164"/>
                  </a:lnTo>
                  <a:lnTo>
                    <a:pt x="1900080" y="521799"/>
                  </a:lnTo>
                  <a:lnTo>
                    <a:pt x="1901952" y="557022"/>
                  </a:lnTo>
                  <a:lnTo>
                    <a:pt x="1900080" y="592244"/>
                  </a:lnTo>
                  <a:lnTo>
                    <a:pt x="1885445" y="660879"/>
                  </a:lnTo>
                  <a:lnTo>
                    <a:pt x="1857029" y="726666"/>
                  </a:lnTo>
                  <a:lnTo>
                    <a:pt x="1815724" y="789082"/>
                  </a:lnTo>
                  <a:lnTo>
                    <a:pt x="1790517" y="818862"/>
                  </a:lnTo>
                  <a:lnTo>
                    <a:pt x="1762422" y="847604"/>
                  </a:lnTo>
                  <a:lnTo>
                    <a:pt x="1731551" y="875242"/>
                  </a:lnTo>
                  <a:lnTo>
                    <a:pt x="1698014" y="901711"/>
                  </a:lnTo>
                  <a:lnTo>
                    <a:pt x="1661925" y="926946"/>
                  </a:lnTo>
                  <a:lnTo>
                    <a:pt x="1623393" y="950880"/>
                  </a:lnTo>
                  <a:lnTo>
                    <a:pt x="1582531" y="973450"/>
                  </a:lnTo>
                  <a:lnTo>
                    <a:pt x="1539449" y="994589"/>
                  </a:lnTo>
                  <a:lnTo>
                    <a:pt x="1494260" y="1014233"/>
                  </a:lnTo>
                  <a:lnTo>
                    <a:pt x="1447075" y="1032315"/>
                  </a:lnTo>
                  <a:lnTo>
                    <a:pt x="1398006" y="1048772"/>
                  </a:lnTo>
                  <a:lnTo>
                    <a:pt x="1347163" y="1063537"/>
                  </a:lnTo>
                  <a:lnTo>
                    <a:pt x="1294658" y="1076545"/>
                  </a:lnTo>
                  <a:lnTo>
                    <a:pt x="1240603" y="1087731"/>
                  </a:lnTo>
                  <a:lnTo>
                    <a:pt x="1185109" y="1097029"/>
                  </a:lnTo>
                  <a:lnTo>
                    <a:pt x="1128288" y="1104375"/>
                  </a:lnTo>
                  <a:lnTo>
                    <a:pt x="1070251" y="1109703"/>
                  </a:lnTo>
                  <a:lnTo>
                    <a:pt x="1011110" y="1112947"/>
                  </a:lnTo>
                  <a:lnTo>
                    <a:pt x="950976" y="1114044"/>
                  </a:lnTo>
                  <a:lnTo>
                    <a:pt x="890828" y="1112947"/>
                  </a:lnTo>
                  <a:lnTo>
                    <a:pt x="831675" y="1109703"/>
                  </a:lnTo>
                  <a:lnTo>
                    <a:pt x="773628" y="1104375"/>
                  </a:lnTo>
                  <a:lnTo>
                    <a:pt x="716800" y="1097029"/>
                  </a:lnTo>
                  <a:lnTo>
                    <a:pt x="661300" y="1087731"/>
                  </a:lnTo>
                  <a:lnTo>
                    <a:pt x="607241" y="1076545"/>
                  </a:lnTo>
                  <a:lnTo>
                    <a:pt x="554734" y="1063537"/>
                  </a:lnTo>
                  <a:lnTo>
                    <a:pt x="503889" y="1048772"/>
                  </a:lnTo>
                  <a:lnTo>
                    <a:pt x="454819" y="1032315"/>
                  </a:lnTo>
                  <a:lnTo>
                    <a:pt x="407635" y="1014233"/>
                  </a:lnTo>
                  <a:lnTo>
                    <a:pt x="362448" y="994589"/>
                  </a:lnTo>
                  <a:lnTo>
                    <a:pt x="319369" y="973450"/>
                  </a:lnTo>
                  <a:lnTo>
                    <a:pt x="278511" y="950880"/>
                  </a:lnTo>
                  <a:lnTo>
                    <a:pt x="239983" y="926946"/>
                  </a:lnTo>
                  <a:lnTo>
                    <a:pt x="203897" y="901711"/>
                  </a:lnTo>
                  <a:lnTo>
                    <a:pt x="170366" y="875242"/>
                  </a:lnTo>
                  <a:lnTo>
                    <a:pt x="139499" y="847604"/>
                  </a:lnTo>
                  <a:lnTo>
                    <a:pt x="111409" y="818862"/>
                  </a:lnTo>
                  <a:lnTo>
                    <a:pt x="86207" y="789082"/>
                  </a:lnTo>
                  <a:lnTo>
                    <a:pt x="44911" y="726666"/>
                  </a:lnTo>
                  <a:lnTo>
                    <a:pt x="16501" y="660879"/>
                  </a:lnTo>
                  <a:lnTo>
                    <a:pt x="1870" y="592244"/>
                  </a:lnTo>
                  <a:lnTo>
                    <a:pt x="0" y="55702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597390" y="4028694"/>
              <a:ext cx="2129155" cy="1275715"/>
            </a:xfrm>
            <a:custGeom>
              <a:avLst/>
              <a:gdLst/>
              <a:ahLst/>
              <a:cxnLst/>
              <a:rect l="l" t="t" r="r" b="b"/>
              <a:pathLst>
                <a:path w="2129154" h="1275714">
                  <a:moveTo>
                    <a:pt x="0" y="637793"/>
                  </a:moveTo>
                  <a:lnTo>
                    <a:pt x="6681" y="565929"/>
                  </a:lnTo>
                  <a:lnTo>
                    <a:pt x="26244" y="496402"/>
                  </a:lnTo>
                  <a:lnTo>
                    <a:pt x="57972" y="429641"/>
                  </a:lnTo>
                  <a:lnTo>
                    <a:pt x="101144" y="366078"/>
                  </a:lnTo>
                  <a:lnTo>
                    <a:pt x="126797" y="335631"/>
                  </a:lnTo>
                  <a:lnTo>
                    <a:pt x="155041" y="306144"/>
                  </a:lnTo>
                  <a:lnTo>
                    <a:pt x="185787" y="277671"/>
                  </a:lnTo>
                  <a:lnTo>
                    <a:pt x="218945" y="250267"/>
                  </a:lnTo>
                  <a:lnTo>
                    <a:pt x="254424" y="223986"/>
                  </a:lnTo>
                  <a:lnTo>
                    <a:pt x="292136" y="198880"/>
                  </a:lnTo>
                  <a:lnTo>
                    <a:pt x="331989" y="175004"/>
                  </a:lnTo>
                  <a:lnTo>
                    <a:pt x="373895" y="152412"/>
                  </a:lnTo>
                  <a:lnTo>
                    <a:pt x="417763" y="131157"/>
                  </a:lnTo>
                  <a:lnTo>
                    <a:pt x="463503" y="111293"/>
                  </a:lnTo>
                  <a:lnTo>
                    <a:pt x="511026" y="92874"/>
                  </a:lnTo>
                  <a:lnTo>
                    <a:pt x="560241" y="75954"/>
                  </a:lnTo>
                  <a:lnTo>
                    <a:pt x="611059" y="60587"/>
                  </a:lnTo>
                  <a:lnTo>
                    <a:pt x="663390" y="46826"/>
                  </a:lnTo>
                  <a:lnTo>
                    <a:pt x="717143" y="34726"/>
                  </a:lnTo>
                  <a:lnTo>
                    <a:pt x="772230" y="24339"/>
                  </a:lnTo>
                  <a:lnTo>
                    <a:pt x="828560" y="15720"/>
                  </a:lnTo>
                  <a:lnTo>
                    <a:pt x="886043" y="8923"/>
                  </a:lnTo>
                  <a:lnTo>
                    <a:pt x="944590" y="4001"/>
                  </a:lnTo>
                  <a:lnTo>
                    <a:pt x="1004110" y="1009"/>
                  </a:lnTo>
                  <a:lnTo>
                    <a:pt x="1064513" y="0"/>
                  </a:lnTo>
                  <a:lnTo>
                    <a:pt x="1124917" y="1009"/>
                  </a:lnTo>
                  <a:lnTo>
                    <a:pt x="1184437" y="4001"/>
                  </a:lnTo>
                  <a:lnTo>
                    <a:pt x="1242984" y="8923"/>
                  </a:lnTo>
                  <a:lnTo>
                    <a:pt x="1300467" y="15720"/>
                  </a:lnTo>
                  <a:lnTo>
                    <a:pt x="1356797" y="24339"/>
                  </a:lnTo>
                  <a:lnTo>
                    <a:pt x="1411884" y="34726"/>
                  </a:lnTo>
                  <a:lnTo>
                    <a:pt x="1465637" y="46826"/>
                  </a:lnTo>
                  <a:lnTo>
                    <a:pt x="1517968" y="60587"/>
                  </a:lnTo>
                  <a:lnTo>
                    <a:pt x="1568786" y="75954"/>
                  </a:lnTo>
                  <a:lnTo>
                    <a:pt x="1618001" y="92874"/>
                  </a:lnTo>
                  <a:lnTo>
                    <a:pt x="1665524" y="111293"/>
                  </a:lnTo>
                  <a:lnTo>
                    <a:pt x="1711264" y="131157"/>
                  </a:lnTo>
                  <a:lnTo>
                    <a:pt x="1755132" y="152412"/>
                  </a:lnTo>
                  <a:lnTo>
                    <a:pt x="1797038" y="175004"/>
                  </a:lnTo>
                  <a:lnTo>
                    <a:pt x="1836891" y="198880"/>
                  </a:lnTo>
                  <a:lnTo>
                    <a:pt x="1874603" y="223986"/>
                  </a:lnTo>
                  <a:lnTo>
                    <a:pt x="1910082" y="250267"/>
                  </a:lnTo>
                  <a:lnTo>
                    <a:pt x="1943240" y="277671"/>
                  </a:lnTo>
                  <a:lnTo>
                    <a:pt x="1973986" y="306144"/>
                  </a:lnTo>
                  <a:lnTo>
                    <a:pt x="2002230" y="335631"/>
                  </a:lnTo>
                  <a:lnTo>
                    <a:pt x="2027883" y="366078"/>
                  </a:lnTo>
                  <a:lnTo>
                    <a:pt x="2050855" y="397433"/>
                  </a:lnTo>
                  <a:lnTo>
                    <a:pt x="2088394" y="462649"/>
                  </a:lnTo>
                  <a:lnTo>
                    <a:pt x="2114130" y="530846"/>
                  </a:lnTo>
                  <a:lnTo>
                    <a:pt x="2127342" y="601596"/>
                  </a:lnTo>
                  <a:lnTo>
                    <a:pt x="2129028" y="637793"/>
                  </a:lnTo>
                  <a:lnTo>
                    <a:pt x="2127342" y="673991"/>
                  </a:lnTo>
                  <a:lnTo>
                    <a:pt x="2114130" y="744741"/>
                  </a:lnTo>
                  <a:lnTo>
                    <a:pt x="2088394" y="812938"/>
                  </a:lnTo>
                  <a:lnTo>
                    <a:pt x="2050855" y="878154"/>
                  </a:lnTo>
                  <a:lnTo>
                    <a:pt x="2027883" y="909509"/>
                  </a:lnTo>
                  <a:lnTo>
                    <a:pt x="2002230" y="939956"/>
                  </a:lnTo>
                  <a:lnTo>
                    <a:pt x="1973986" y="969443"/>
                  </a:lnTo>
                  <a:lnTo>
                    <a:pt x="1943240" y="997916"/>
                  </a:lnTo>
                  <a:lnTo>
                    <a:pt x="1910082" y="1025320"/>
                  </a:lnTo>
                  <a:lnTo>
                    <a:pt x="1874603" y="1051601"/>
                  </a:lnTo>
                  <a:lnTo>
                    <a:pt x="1836891" y="1076707"/>
                  </a:lnTo>
                  <a:lnTo>
                    <a:pt x="1797038" y="1100583"/>
                  </a:lnTo>
                  <a:lnTo>
                    <a:pt x="1755132" y="1123175"/>
                  </a:lnTo>
                  <a:lnTo>
                    <a:pt x="1711264" y="1144430"/>
                  </a:lnTo>
                  <a:lnTo>
                    <a:pt x="1665524" y="1164294"/>
                  </a:lnTo>
                  <a:lnTo>
                    <a:pt x="1618001" y="1182713"/>
                  </a:lnTo>
                  <a:lnTo>
                    <a:pt x="1568786" y="1199633"/>
                  </a:lnTo>
                  <a:lnTo>
                    <a:pt x="1517968" y="1215000"/>
                  </a:lnTo>
                  <a:lnTo>
                    <a:pt x="1465637" y="1228761"/>
                  </a:lnTo>
                  <a:lnTo>
                    <a:pt x="1411884" y="1240861"/>
                  </a:lnTo>
                  <a:lnTo>
                    <a:pt x="1356797" y="1251248"/>
                  </a:lnTo>
                  <a:lnTo>
                    <a:pt x="1300467" y="1259867"/>
                  </a:lnTo>
                  <a:lnTo>
                    <a:pt x="1242984" y="1266664"/>
                  </a:lnTo>
                  <a:lnTo>
                    <a:pt x="1184437" y="1271586"/>
                  </a:lnTo>
                  <a:lnTo>
                    <a:pt x="1124917" y="1274578"/>
                  </a:lnTo>
                  <a:lnTo>
                    <a:pt x="1064513" y="1275587"/>
                  </a:lnTo>
                  <a:lnTo>
                    <a:pt x="1004110" y="1274578"/>
                  </a:lnTo>
                  <a:lnTo>
                    <a:pt x="944590" y="1271586"/>
                  </a:lnTo>
                  <a:lnTo>
                    <a:pt x="886043" y="1266664"/>
                  </a:lnTo>
                  <a:lnTo>
                    <a:pt x="828560" y="1259867"/>
                  </a:lnTo>
                  <a:lnTo>
                    <a:pt x="772230" y="1251248"/>
                  </a:lnTo>
                  <a:lnTo>
                    <a:pt x="717143" y="1240861"/>
                  </a:lnTo>
                  <a:lnTo>
                    <a:pt x="663390" y="1228761"/>
                  </a:lnTo>
                  <a:lnTo>
                    <a:pt x="611059" y="1215000"/>
                  </a:lnTo>
                  <a:lnTo>
                    <a:pt x="560241" y="1199633"/>
                  </a:lnTo>
                  <a:lnTo>
                    <a:pt x="511026" y="1182713"/>
                  </a:lnTo>
                  <a:lnTo>
                    <a:pt x="463503" y="1164294"/>
                  </a:lnTo>
                  <a:lnTo>
                    <a:pt x="417763" y="1144430"/>
                  </a:lnTo>
                  <a:lnTo>
                    <a:pt x="373895" y="1123175"/>
                  </a:lnTo>
                  <a:lnTo>
                    <a:pt x="331989" y="1100583"/>
                  </a:lnTo>
                  <a:lnTo>
                    <a:pt x="292136" y="1076707"/>
                  </a:lnTo>
                  <a:lnTo>
                    <a:pt x="254424" y="1051601"/>
                  </a:lnTo>
                  <a:lnTo>
                    <a:pt x="218945" y="1025320"/>
                  </a:lnTo>
                  <a:lnTo>
                    <a:pt x="185787" y="997916"/>
                  </a:lnTo>
                  <a:lnTo>
                    <a:pt x="155041" y="969443"/>
                  </a:lnTo>
                  <a:lnTo>
                    <a:pt x="126797" y="939956"/>
                  </a:lnTo>
                  <a:lnTo>
                    <a:pt x="101144" y="909509"/>
                  </a:lnTo>
                  <a:lnTo>
                    <a:pt x="78172" y="878154"/>
                  </a:lnTo>
                  <a:lnTo>
                    <a:pt x="40633" y="812938"/>
                  </a:lnTo>
                  <a:lnTo>
                    <a:pt x="14897" y="744741"/>
                  </a:lnTo>
                  <a:lnTo>
                    <a:pt x="1685" y="673991"/>
                  </a:lnTo>
                  <a:lnTo>
                    <a:pt x="0" y="637793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525761" y="3929634"/>
              <a:ext cx="2301240" cy="1469390"/>
            </a:xfrm>
            <a:custGeom>
              <a:avLst/>
              <a:gdLst/>
              <a:ahLst/>
              <a:cxnLst/>
              <a:rect l="l" t="t" r="r" b="b"/>
              <a:pathLst>
                <a:path w="2301240" h="1469389">
                  <a:moveTo>
                    <a:pt x="0" y="734568"/>
                  </a:moveTo>
                  <a:lnTo>
                    <a:pt x="5588" y="661717"/>
                  </a:lnTo>
                  <a:lnTo>
                    <a:pt x="22001" y="590893"/>
                  </a:lnTo>
                  <a:lnTo>
                    <a:pt x="48713" y="522434"/>
                  </a:lnTo>
                  <a:lnTo>
                    <a:pt x="85195" y="456676"/>
                  </a:lnTo>
                  <a:lnTo>
                    <a:pt x="106935" y="424915"/>
                  </a:lnTo>
                  <a:lnTo>
                    <a:pt x="130920" y="393956"/>
                  </a:lnTo>
                  <a:lnTo>
                    <a:pt x="157084" y="363840"/>
                  </a:lnTo>
                  <a:lnTo>
                    <a:pt x="185362" y="334611"/>
                  </a:lnTo>
                  <a:lnTo>
                    <a:pt x="215687" y="306309"/>
                  </a:lnTo>
                  <a:lnTo>
                    <a:pt x="247993" y="278978"/>
                  </a:lnTo>
                  <a:lnTo>
                    <a:pt x="282214" y="252658"/>
                  </a:lnTo>
                  <a:lnTo>
                    <a:pt x="318285" y="227393"/>
                  </a:lnTo>
                  <a:lnTo>
                    <a:pt x="356140" y="203225"/>
                  </a:lnTo>
                  <a:lnTo>
                    <a:pt x="395713" y="180194"/>
                  </a:lnTo>
                  <a:lnTo>
                    <a:pt x="436937" y="158345"/>
                  </a:lnTo>
                  <a:lnTo>
                    <a:pt x="479748" y="137718"/>
                  </a:lnTo>
                  <a:lnTo>
                    <a:pt x="524078" y="118356"/>
                  </a:lnTo>
                  <a:lnTo>
                    <a:pt x="569863" y="100301"/>
                  </a:lnTo>
                  <a:lnTo>
                    <a:pt x="617035" y="83595"/>
                  </a:lnTo>
                  <a:lnTo>
                    <a:pt x="665531" y="68281"/>
                  </a:lnTo>
                  <a:lnTo>
                    <a:pt x="715282" y="54399"/>
                  </a:lnTo>
                  <a:lnTo>
                    <a:pt x="766224" y="41993"/>
                  </a:lnTo>
                  <a:lnTo>
                    <a:pt x="818291" y="31105"/>
                  </a:lnTo>
                  <a:lnTo>
                    <a:pt x="871417" y="21776"/>
                  </a:lnTo>
                  <a:lnTo>
                    <a:pt x="925535" y="14049"/>
                  </a:lnTo>
                  <a:lnTo>
                    <a:pt x="980581" y="7965"/>
                  </a:lnTo>
                  <a:lnTo>
                    <a:pt x="1036487" y="3568"/>
                  </a:lnTo>
                  <a:lnTo>
                    <a:pt x="1093189" y="899"/>
                  </a:lnTo>
                  <a:lnTo>
                    <a:pt x="1150620" y="0"/>
                  </a:lnTo>
                  <a:lnTo>
                    <a:pt x="1208050" y="899"/>
                  </a:lnTo>
                  <a:lnTo>
                    <a:pt x="1264752" y="3568"/>
                  </a:lnTo>
                  <a:lnTo>
                    <a:pt x="1320658" y="7965"/>
                  </a:lnTo>
                  <a:lnTo>
                    <a:pt x="1375704" y="14049"/>
                  </a:lnTo>
                  <a:lnTo>
                    <a:pt x="1429822" y="21776"/>
                  </a:lnTo>
                  <a:lnTo>
                    <a:pt x="1482948" y="31105"/>
                  </a:lnTo>
                  <a:lnTo>
                    <a:pt x="1535015" y="41993"/>
                  </a:lnTo>
                  <a:lnTo>
                    <a:pt x="1585957" y="54399"/>
                  </a:lnTo>
                  <a:lnTo>
                    <a:pt x="1635708" y="68281"/>
                  </a:lnTo>
                  <a:lnTo>
                    <a:pt x="1684204" y="83595"/>
                  </a:lnTo>
                  <a:lnTo>
                    <a:pt x="1731376" y="100301"/>
                  </a:lnTo>
                  <a:lnTo>
                    <a:pt x="1777161" y="118356"/>
                  </a:lnTo>
                  <a:lnTo>
                    <a:pt x="1821491" y="137718"/>
                  </a:lnTo>
                  <a:lnTo>
                    <a:pt x="1864302" y="158345"/>
                  </a:lnTo>
                  <a:lnTo>
                    <a:pt x="1905526" y="180194"/>
                  </a:lnTo>
                  <a:lnTo>
                    <a:pt x="1945099" y="203225"/>
                  </a:lnTo>
                  <a:lnTo>
                    <a:pt x="1982954" y="227393"/>
                  </a:lnTo>
                  <a:lnTo>
                    <a:pt x="2019025" y="252658"/>
                  </a:lnTo>
                  <a:lnTo>
                    <a:pt x="2053246" y="278978"/>
                  </a:lnTo>
                  <a:lnTo>
                    <a:pt x="2085552" y="306309"/>
                  </a:lnTo>
                  <a:lnTo>
                    <a:pt x="2115877" y="334611"/>
                  </a:lnTo>
                  <a:lnTo>
                    <a:pt x="2144155" y="363840"/>
                  </a:lnTo>
                  <a:lnTo>
                    <a:pt x="2170319" y="393956"/>
                  </a:lnTo>
                  <a:lnTo>
                    <a:pt x="2194304" y="424915"/>
                  </a:lnTo>
                  <a:lnTo>
                    <a:pt x="2216044" y="456676"/>
                  </a:lnTo>
                  <a:lnTo>
                    <a:pt x="2252526" y="522434"/>
                  </a:lnTo>
                  <a:lnTo>
                    <a:pt x="2279238" y="590893"/>
                  </a:lnTo>
                  <a:lnTo>
                    <a:pt x="2295651" y="661717"/>
                  </a:lnTo>
                  <a:lnTo>
                    <a:pt x="2301240" y="734568"/>
                  </a:lnTo>
                  <a:lnTo>
                    <a:pt x="2299831" y="771225"/>
                  </a:lnTo>
                  <a:lnTo>
                    <a:pt x="2288765" y="843105"/>
                  </a:lnTo>
                  <a:lnTo>
                    <a:pt x="2267136" y="912788"/>
                  </a:lnTo>
                  <a:lnTo>
                    <a:pt x="2235474" y="979939"/>
                  </a:lnTo>
                  <a:lnTo>
                    <a:pt x="2194304" y="1044220"/>
                  </a:lnTo>
                  <a:lnTo>
                    <a:pt x="2170319" y="1075179"/>
                  </a:lnTo>
                  <a:lnTo>
                    <a:pt x="2144155" y="1105295"/>
                  </a:lnTo>
                  <a:lnTo>
                    <a:pt x="2115877" y="1134524"/>
                  </a:lnTo>
                  <a:lnTo>
                    <a:pt x="2085552" y="1162826"/>
                  </a:lnTo>
                  <a:lnTo>
                    <a:pt x="2053246" y="1190157"/>
                  </a:lnTo>
                  <a:lnTo>
                    <a:pt x="2019025" y="1216477"/>
                  </a:lnTo>
                  <a:lnTo>
                    <a:pt x="1982954" y="1241742"/>
                  </a:lnTo>
                  <a:lnTo>
                    <a:pt x="1945099" y="1265910"/>
                  </a:lnTo>
                  <a:lnTo>
                    <a:pt x="1905526" y="1288941"/>
                  </a:lnTo>
                  <a:lnTo>
                    <a:pt x="1864302" y="1310790"/>
                  </a:lnTo>
                  <a:lnTo>
                    <a:pt x="1821491" y="1331417"/>
                  </a:lnTo>
                  <a:lnTo>
                    <a:pt x="1777161" y="1350779"/>
                  </a:lnTo>
                  <a:lnTo>
                    <a:pt x="1731376" y="1368834"/>
                  </a:lnTo>
                  <a:lnTo>
                    <a:pt x="1684204" y="1385540"/>
                  </a:lnTo>
                  <a:lnTo>
                    <a:pt x="1635708" y="1400854"/>
                  </a:lnTo>
                  <a:lnTo>
                    <a:pt x="1585957" y="1414736"/>
                  </a:lnTo>
                  <a:lnTo>
                    <a:pt x="1535015" y="1427142"/>
                  </a:lnTo>
                  <a:lnTo>
                    <a:pt x="1482948" y="1438030"/>
                  </a:lnTo>
                  <a:lnTo>
                    <a:pt x="1429822" y="1447359"/>
                  </a:lnTo>
                  <a:lnTo>
                    <a:pt x="1375704" y="1455086"/>
                  </a:lnTo>
                  <a:lnTo>
                    <a:pt x="1320658" y="1461170"/>
                  </a:lnTo>
                  <a:lnTo>
                    <a:pt x="1264752" y="1465567"/>
                  </a:lnTo>
                  <a:lnTo>
                    <a:pt x="1208050" y="1468236"/>
                  </a:lnTo>
                  <a:lnTo>
                    <a:pt x="1150620" y="1469136"/>
                  </a:lnTo>
                  <a:lnTo>
                    <a:pt x="1093189" y="1468236"/>
                  </a:lnTo>
                  <a:lnTo>
                    <a:pt x="1036487" y="1465567"/>
                  </a:lnTo>
                  <a:lnTo>
                    <a:pt x="980581" y="1461170"/>
                  </a:lnTo>
                  <a:lnTo>
                    <a:pt x="925535" y="1455086"/>
                  </a:lnTo>
                  <a:lnTo>
                    <a:pt x="871417" y="1447359"/>
                  </a:lnTo>
                  <a:lnTo>
                    <a:pt x="818291" y="1438030"/>
                  </a:lnTo>
                  <a:lnTo>
                    <a:pt x="766224" y="1427142"/>
                  </a:lnTo>
                  <a:lnTo>
                    <a:pt x="715282" y="1414736"/>
                  </a:lnTo>
                  <a:lnTo>
                    <a:pt x="665531" y="1400854"/>
                  </a:lnTo>
                  <a:lnTo>
                    <a:pt x="617035" y="1385540"/>
                  </a:lnTo>
                  <a:lnTo>
                    <a:pt x="569863" y="1368834"/>
                  </a:lnTo>
                  <a:lnTo>
                    <a:pt x="524078" y="1350779"/>
                  </a:lnTo>
                  <a:lnTo>
                    <a:pt x="479748" y="1331417"/>
                  </a:lnTo>
                  <a:lnTo>
                    <a:pt x="436937" y="1310790"/>
                  </a:lnTo>
                  <a:lnTo>
                    <a:pt x="395713" y="1288941"/>
                  </a:lnTo>
                  <a:lnTo>
                    <a:pt x="356140" y="1265910"/>
                  </a:lnTo>
                  <a:lnTo>
                    <a:pt x="318285" y="1241742"/>
                  </a:lnTo>
                  <a:lnTo>
                    <a:pt x="282214" y="1216477"/>
                  </a:lnTo>
                  <a:lnTo>
                    <a:pt x="247993" y="1190157"/>
                  </a:lnTo>
                  <a:lnTo>
                    <a:pt x="215687" y="1162826"/>
                  </a:lnTo>
                  <a:lnTo>
                    <a:pt x="185362" y="1134524"/>
                  </a:lnTo>
                  <a:lnTo>
                    <a:pt x="157084" y="1105295"/>
                  </a:lnTo>
                  <a:lnTo>
                    <a:pt x="130920" y="1075179"/>
                  </a:lnTo>
                  <a:lnTo>
                    <a:pt x="106935" y="1044220"/>
                  </a:lnTo>
                  <a:lnTo>
                    <a:pt x="85195" y="1012459"/>
                  </a:lnTo>
                  <a:lnTo>
                    <a:pt x="48713" y="946701"/>
                  </a:lnTo>
                  <a:lnTo>
                    <a:pt x="22001" y="878242"/>
                  </a:lnTo>
                  <a:lnTo>
                    <a:pt x="5588" y="807418"/>
                  </a:lnTo>
                  <a:lnTo>
                    <a:pt x="0" y="734568"/>
                  </a:lnTo>
                  <a:close/>
                </a:path>
              </a:pathLst>
            </a:custGeom>
            <a:ln w="3810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53455" y="2721864"/>
              <a:ext cx="1074420" cy="565403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7493507" y="2865120"/>
              <a:ext cx="1772920" cy="775970"/>
            </a:xfrm>
            <a:custGeom>
              <a:avLst/>
              <a:gdLst/>
              <a:ahLst/>
              <a:cxnLst/>
              <a:rect l="l" t="t" r="r" b="b"/>
              <a:pathLst>
                <a:path w="1772920" h="775970">
                  <a:moveTo>
                    <a:pt x="0" y="775715"/>
                  </a:moveTo>
                  <a:lnTo>
                    <a:pt x="1772411" y="775715"/>
                  </a:lnTo>
                  <a:lnTo>
                    <a:pt x="1772411" y="0"/>
                  </a:lnTo>
                  <a:lnTo>
                    <a:pt x="0" y="0"/>
                  </a:lnTo>
                  <a:lnTo>
                    <a:pt x="0" y="77571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7630159" y="2845308"/>
            <a:ext cx="1501775" cy="71818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75"/>
              </a:spcBef>
            </a:pPr>
            <a:r>
              <a:rPr sz="1200" spc="100" dirty="0">
                <a:solidFill>
                  <a:srgbClr val="FF0000"/>
                </a:solidFill>
                <a:latin typeface="Georgia"/>
                <a:cs typeface="Georgia"/>
              </a:rPr>
              <a:t>Still</a:t>
            </a:r>
            <a:r>
              <a:rPr sz="1200" spc="-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200" spc="70" dirty="0">
                <a:solidFill>
                  <a:srgbClr val="FF0000"/>
                </a:solidFill>
                <a:latin typeface="Georgia"/>
                <a:cs typeface="Georgia"/>
              </a:rPr>
              <a:t>Unable</a:t>
            </a:r>
            <a:r>
              <a:rPr sz="120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200" spc="95" dirty="0">
                <a:solidFill>
                  <a:srgbClr val="FF0000"/>
                </a:solidFill>
                <a:latin typeface="Georgia"/>
                <a:cs typeface="Georgia"/>
              </a:rPr>
              <a:t>to</a:t>
            </a:r>
            <a:r>
              <a:rPr sz="1200" spc="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200" spc="100" dirty="0">
                <a:solidFill>
                  <a:srgbClr val="FF0000"/>
                </a:solidFill>
                <a:latin typeface="Georgia"/>
                <a:cs typeface="Georgia"/>
              </a:rPr>
              <a:t>link</a:t>
            </a:r>
            <a:endParaRPr sz="12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755"/>
              </a:spcBef>
            </a:pPr>
            <a:r>
              <a:rPr sz="2400" spc="105" dirty="0">
                <a:solidFill>
                  <a:srgbClr val="FF0000"/>
                </a:solidFill>
                <a:latin typeface="Georgia"/>
                <a:cs typeface="Georgia"/>
              </a:rPr>
              <a:t>WHY?</a:t>
            </a:r>
            <a:endParaRPr sz="2400">
              <a:latin typeface="Georgia"/>
              <a:cs typeface="Georgia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4631435" y="775716"/>
            <a:ext cx="2882900" cy="2497455"/>
            <a:chOff x="4631435" y="775716"/>
            <a:chExt cx="2882900" cy="2497455"/>
          </a:xfrm>
        </p:grpSpPr>
        <p:sp>
          <p:nvSpPr>
            <p:cNvPr id="61" name="object 61"/>
            <p:cNvSpPr/>
            <p:nvPr/>
          </p:nvSpPr>
          <p:spPr>
            <a:xfrm>
              <a:off x="6784085" y="3016758"/>
              <a:ext cx="711200" cy="237490"/>
            </a:xfrm>
            <a:custGeom>
              <a:avLst/>
              <a:gdLst/>
              <a:ahLst/>
              <a:cxnLst/>
              <a:rect l="l" t="t" r="r" b="b"/>
              <a:pathLst>
                <a:path w="711200" h="237489">
                  <a:moveTo>
                    <a:pt x="0" y="0"/>
                  </a:moveTo>
                  <a:lnTo>
                    <a:pt x="710819" y="237108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631435" y="775716"/>
              <a:ext cx="2860675" cy="563880"/>
            </a:xfrm>
            <a:custGeom>
              <a:avLst/>
              <a:gdLst/>
              <a:ahLst/>
              <a:cxnLst/>
              <a:rect l="l" t="t" r="r" b="b"/>
              <a:pathLst>
                <a:path w="2860675" h="563880">
                  <a:moveTo>
                    <a:pt x="2860548" y="0"/>
                  </a:moveTo>
                  <a:lnTo>
                    <a:pt x="0" y="0"/>
                  </a:lnTo>
                  <a:lnTo>
                    <a:pt x="0" y="563879"/>
                  </a:lnTo>
                  <a:lnTo>
                    <a:pt x="2860548" y="563879"/>
                  </a:lnTo>
                  <a:lnTo>
                    <a:pt x="2860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4631435" y="775716"/>
            <a:ext cx="2860675" cy="56388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149225" marR="140970" algn="ctr">
              <a:lnSpc>
                <a:spcPct val="100000"/>
              </a:lnSpc>
              <a:spcBef>
                <a:spcPts val="170"/>
              </a:spcBef>
            </a:pPr>
            <a:r>
              <a:rPr sz="1100" b="1" dirty="0">
                <a:solidFill>
                  <a:srgbClr val="FF0000"/>
                </a:solidFill>
                <a:latin typeface="Calibri"/>
                <a:cs typeface="Calibri"/>
              </a:rPr>
              <a:t>1000s</a:t>
            </a:r>
            <a:r>
              <a:rPr sz="11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1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0000"/>
                </a:solidFill>
                <a:latin typeface="Calibri"/>
                <a:cs typeface="Calibri"/>
              </a:rPr>
              <a:t>Crores</a:t>
            </a:r>
            <a:r>
              <a:rPr sz="11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1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0000"/>
                </a:solidFill>
                <a:latin typeface="Calibri"/>
                <a:cs typeface="Calibri"/>
              </a:rPr>
              <a:t>Rupees</a:t>
            </a:r>
            <a:r>
              <a:rPr sz="11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0000"/>
                </a:solidFill>
                <a:latin typeface="Calibri"/>
                <a:cs typeface="Calibri"/>
              </a:rPr>
              <a:t>spent</a:t>
            </a:r>
            <a:r>
              <a:rPr sz="11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11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FF0000"/>
                </a:solidFill>
                <a:latin typeface="Calibri"/>
                <a:cs typeface="Calibri"/>
              </a:rPr>
              <a:t>Organise </a:t>
            </a:r>
            <a:r>
              <a:rPr sz="1100" b="1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11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0000"/>
                </a:solidFill>
                <a:latin typeface="Calibri"/>
                <a:cs typeface="Calibri"/>
              </a:rPr>
              <a:t>Develop</a:t>
            </a:r>
            <a:r>
              <a:rPr sz="11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11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0000"/>
                </a:solidFill>
                <a:latin typeface="Calibri"/>
                <a:cs typeface="Calibri"/>
              </a:rPr>
              <a:t>Agri</a:t>
            </a:r>
            <a:r>
              <a:rPr sz="11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0000"/>
                </a:solidFill>
                <a:latin typeface="Calibri"/>
                <a:cs typeface="Calibri"/>
              </a:rPr>
              <a:t>&amp;</a:t>
            </a:r>
            <a:r>
              <a:rPr sz="11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0000"/>
                </a:solidFill>
                <a:latin typeface="Calibri"/>
                <a:cs typeface="Calibri"/>
              </a:rPr>
              <a:t>Allied</a:t>
            </a:r>
            <a:r>
              <a:rPr sz="11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0000"/>
                </a:solidFill>
                <a:latin typeface="Calibri"/>
                <a:cs typeface="Calibri"/>
              </a:rPr>
              <a:t>Sector</a:t>
            </a:r>
            <a:r>
              <a:rPr sz="11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11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b="1" spc="-25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1100" b="1" dirty="0">
                <a:solidFill>
                  <a:srgbClr val="FF0000"/>
                </a:solidFill>
                <a:latin typeface="Calibri"/>
                <a:cs typeface="Calibri"/>
              </a:rPr>
              <a:t>last</a:t>
            </a:r>
            <a:r>
              <a:rPr sz="11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0000"/>
                </a:solidFill>
                <a:latin typeface="Calibri"/>
                <a:cs typeface="Calibri"/>
              </a:rPr>
              <a:t>10</a:t>
            </a:r>
            <a:r>
              <a:rPr sz="11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FF0000"/>
                </a:solidFill>
                <a:latin typeface="Calibri"/>
                <a:cs typeface="Calibri"/>
              </a:rPr>
              <a:t>years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8645652" y="3488182"/>
            <a:ext cx="1096645" cy="695960"/>
          </a:xfrm>
          <a:custGeom>
            <a:avLst/>
            <a:gdLst/>
            <a:ahLst/>
            <a:cxnLst/>
            <a:rect l="l" t="t" r="r" b="b"/>
            <a:pathLst>
              <a:path w="1096645" h="695960">
                <a:moveTo>
                  <a:pt x="933641" y="628640"/>
                </a:moveTo>
                <a:lnTo>
                  <a:pt x="903097" y="677798"/>
                </a:lnTo>
                <a:lnTo>
                  <a:pt x="1096518" y="695578"/>
                </a:lnTo>
                <a:lnTo>
                  <a:pt x="1064718" y="643889"/>
                </a:lnTo>
                <a:lnTo>
                  <a:pt x="958215" y="643889"/>
                </a:lnTo>
                <a:lnTo>
                  <a:pt x="933641" y="628640"/>
                </a:lnTo>
                <a:close/>
              </a:path>
              <a:path w="1096645" h="695960">
                <a:moveTo>
                  <a:pt x="964254" y="579370"/>
                </a:moveTo>
                <a:lnTo>
                  <a:pt x="933641" y="628640"/>
                </a:lnTo>
                <a:lnTo>
                  <a:pt x="958215" y="643889"/>
                </a:lnTo>
                <a:lnTo>
                  <a:pt x="988822" y="594613"/>
                </a:lnTo>
                <a:lnTo>
                  <a:pt x="964254" y="579370"/>
                </a:lnTo>
                <a:close/>
              </a:path>
              <a:path w="1096645" h="695960">
                <a:moveTo>
                  <a:pt x="994791" y="530224"/>
                </a:moveTo>
                <a:lnTo>
                  <a:pt x="964254" y="579370"/>
                </a:lnTo>
                <a:lnTo>
                  <a:pt x="988822" y="594613"/>
                </a:lnTo>
                <a:lnTo>
                  <a:pt x="958215" y="643889"/>
                </a:lnTo>
                <a:lnTo>
                  <a:pt x="1064718" y="643889"/>
                </a:lnTo>
                <a:lnTo>
                  <a:pt x="994791" y="530224"/>
                </a:lnTo>
                <a:close/>
              </a:path>
              <a:path w="1096645" h="695960">
                <a:moveTo>
                  <a:pt x="30479" y="0"/>
                </a:moveTo>
                <a:lnTo>
                  <a:pt x="0" y="49275"/>
                </a:lnTo>
                <a:lnTo>
                  <a:pt x="933641" y="628640"/>
                </a:lnTo>
                <a:lnTo>
                  <a:pt x="964254" y="579370"/>
                </a:lnTo>
                <a:lnTo>
                  <a:pt x="30479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88" y="6132097"/>
            <a:ext cx="1163091" cy="654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2" y="304800"/>
            <a:ext cx="10606088" cy="615553"/>
          </a:xfrm>
        </p:spPr>
        <p:txBody>
          <a:bodyPr/>
          <a:lstStyle/>
          <a:p>
            <a:pPr algn="ctr"/>
            <a:r>
              <a:rPr lang="en-IN" sz="2000" dirty="0" smtClean="0">
                <a:solidFill>
                  <a:srgbClr val="002060"/>
                </a:solidFill>
              </a:rPr>
              <a:t>CAUSES OF </a:t>
            </a:r>
            <a:r>
              <a:rPr lang="en-IN" sz="2000" dirty="0" smtClean="0"/>
              <a:t>FAILURE OF BANK LINKAGE </a:t>
            </a:r>
            <a:r>
              <a:rPr lang="en-IN" sz="2000" dirty="0" smtClean="0">
                <a:solidFill>
                  <a:srgbClr val="002060"/>
                </a:solidFill>
              </a:rPr>
              <a:t>IN THE </a:t>
            </a:r>
            <a:br>
              <a:rPr lang="en-IN" sz="2000" dirty="0" smtClean="0">
                <a:solidFill>
                  <a:srgbClr val="002060"/>
                </a:solidFill>
              </a:rPr>
            </a:br>
            <a:r>
              <a:rPr lang="en-IN" sz="2000" dirty="0" smtClean="0">
                <a:solidFill>
                  <a:srgbClr val="002060"/>
                </a:solidFill>
              </a:rPr>
              <a:t>ORGANISED AGRI &amp; ALLIED SECTOR DURING THE LAST 10 YEARS</a:t>
            </a:r>
            <a:endParaRPr lang="en-IN" sz="20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900112" y="3059192"/>
            <a:ext cx="10606088" cy="318920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en-IN" dirty="0" smtClean="0"/>
              <a:t>Proper understanding </a:t>
            </a:r>
            <a:r>
              <a:rPr lang="en-IN" sz="2400" dirty="0" smtClean="0">
                <a:solidFill>
                  <a:srgbClr val="FF0000"/>
                </a:solidFill>
              </a:rPr>
              <a:t>missing</a:t>
            </a:r>
            <a:r>
              <a:rPr lang="en-IN" dirty="0" smtClean="0"/>
              <a:t> in all level about the concept of Govt. of India applied for this sector predominated by Small, Marginal Farmers</a:t>
            </a:r>
          </a:p>
          <a:p>
            <a:pPr marL="457200" indent="-457200" algn="just">
              <a:buFont typeface="+mj-lt"/>
              <a:buAutoNum type="arabicPeriod"/>
            </a:pPr>
            <a:endParaRPr lang="en-IN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IN" sz="2400" dirty="0" smtClean="0">
                <a:solidFill>
                  <a:srgbClr val="FF0000"/>
                </a:solidFill>
              </a:rPr>
              <a:t>Lack of awareness &amp; information </a:t>
            </a:r>
            <a:r>
              <a:rPr lang="en-IN" dirty="0" smtClean="0"/>
              <a:t>about the Research to develop the unorganised Small &amp; Marginal Farmers with the concept.</a:t>
            </a:r>
          </a:p>
          <a:p>
            <a:pPr marL="457200" indent="-457200" algn="just">
              <a:buFont typeface="+mj-lt"/>
              <a:buAutoNum type="arabicPeriod"/>
            </a:pPr>
            <a:endParaRPr lang="en-IN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IN" dirty="0" smtClean="0"/>
              <a:t>Money &amp; effort invested by Govt. of India during last 10 years to develop the Eco-System based on the concept for Bank Linkage for this developed sector. </a:t>
            </a:r>
            <a:r>
              <a:rPr lang="en-IN" sz="2400" dirty="0" smtClean="0">
                <a:solidFill>
                  <a:srgbClr val="FF0000"/>
                </a:solidFill>
              </a:rPr>
              <a:t>Ignored </a:t>
            </a:r>
          </a:p>
          <a:p>
            <a:pPr marL="457200" indent="-457200" algn="just">
              <a:buFont typeface="+mj-lt"/>
              <a:buAutoNum type="arabicPeriod"/>
            </a:pPr>
            <a:endParaRPr lang="en-IN" dirty="0" smtClean="0"/>
          </a:p>
          <a:p>
            <a:pPr marL="457200" indent="-457200" algn="just">
              <a:buFont typeface="+mj-lt"/>
              <a:buAutoNum type="arabicPeriod"/>
            </a:pPr>
            <a:endParaRPr lang="en-IN" dirty="0"/>
          </a:p>
        </p:txBody>
      </p:sp>
      <p:sp>
        <p:nvSpPr>
          <p:cNvPr id="5" name="Explosion 2 4"/>
          <p:cNvSpPr/>
          <p:nvPr/>
        </p:nvSpPr>
        <p:spPr>
          <a:xfrm>
            <a:off x="152400" y="920353"/>
            <a:ext cx="11751470" cy="2051447"/>
          </a:xfrm>
          <a:prstGeom prst="irregularSeal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R="5080" indent="411163" algn="ctr">
              <a:spcBef>
                <a:spcPts val="105"/>
              </a:spcBef>
            </a:pPr>
            <a:r>
              <a:rPr lang="en-IN" b="1" spc="-10" dirty="0" smtClean="0">
                <a:latin typeface="Georgia" panose="02040502050405020303" pitchFamily="18" charset="0"/>
                <a:cs typeface="Aharoni" panose="02010803020104030203" pitchFamily="2" charset="-79"/>
              </a:rPr>
              <a:t>Concept developed by GOI is </a:t>
            </a:r>
            <a:r>
              <a:rPr lang="en-IN" b="1" spc="-10" dirty="0" smtClean="0">
                <a:solidFill>
                  <a:srgbClr val="C00000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CLUSTER APPROACH for Economy of Scale</a:t>
            </a:r>
            <a:endParaRPr lang="en-IN" b="1" spc="-10" dirty="0">
              <a:solidFill>
                <a:srgbClr val="C00000"/>
              </a:solidFill>
              <a:latin typeface="Georgia" panose="02040502050405020303" pitchFamily="18" charset="0"/>
              <a:cs typeface="Aharoni" panose="02010803020104030203" pitchFamily="2" charset="-79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88" y="6132097"/>
            <a:ext cx="1163091" cy="65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632" y="341026"/>
            <a:ext cx="1451034" cy="143189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827401" y="9296"/>
            <a:ext cx="6536690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9705" marR="5080" indent="-1437640">
              <a:lnSpc>
                <a:spcPct val="134400"/>
              </a:lnSpc>
              <a:spcBef>
                <a:spcPts val="100"/>
              </a:spcBef>
            </a:pPr>
            <a:r>
              <a:rPr sz="1600" b="1" dirty="0">
                <a:solidFill>
                  <a:srgbClr val="FF0000"/>
                </a:solidFill>
                <a:latin typeface="Georgia"/>
                <a:cs typeface="Georgia"/>
              </a:rPr>
              <a:t>Why</a:t>
            </a:r>
            <a:r>
              <a:rPr sz="1600" b="1" spc="-2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Georgia"/>
                <a:cs typeface="Georgia"/>
              </a:rPr>
              <a:t>Bank</a:t>
            </a:r>
            <a:r>
              <a:rPr sz="1600" b="1" spc="-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Georgia"/>
                <a:cs typeface="Georgia"/>
              </a:rPr>
              <a:t>Linkage</a:t>
            </a:r>
            <a:r>
              <a:rPr sz="1600" b="1" spc="-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Georgia"/>
                <a:cs typeface="Georgia"/>
              </a:rPr>
              <a:t>is</a:t>
            </a:r>
            <a:r>
              <a:rPr sz="1600" b="1" spc="-2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Georgia"/>
                <a:cs typeface="Georgia"/>
              </a:rPr>
              <a:t>a</a:t>
            </a:r>
            <a:r>
              <a:rPr sz="1600" b="1" spc="-4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Georgia"/>
                <a:cs typeface="Georgia"/>
              </a:rPr>
              <a:t>failure</a:t>
            </a:r>
            <a:r>
              <a:rPr sz="1600" b="1" spc="-1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Georgia"/>
                <a:cs typeface="Georgia"/>
              </a:rPr>
              <a:t>in</a:t>
            </a:r>
            <a:r>
              <a:rPr sz="1600" b="1" spc="-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the</a:t>
            </a:r>
            <a:r>
              <a:rPr sz="1600" spc="-2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Agri</a:t>
            </a:r>
            <a:r>
              <a:rPr sz="1600" spc="-2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&amp;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Allied</a:t>
            </a:r>
            <a:r>
              <a:rPr sz="1600" spc="1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Sector</a:t>
            </a:r>
            <a:r>
              <a:rPr sz="1600" spc="-2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Organised </a:t>
            </a:r>
            <a:r>
              <a:rPr sz="1600" dirty="0">
                <a:latin typeface="Georgia"/>
                <a:cs typeface="Georgia"/>
              </a:rPr>
              <a:t>by</a:t>
            </a:r>
            <a:r>
              <a:rPr sz="1600" spc="-2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Govt.</a:t>
            </a:r>
            <a:r>
              <a:rPr sz="1600" spc="-1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of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India</a:t>
            </a:r>
            <a:r>
              <a:rPr sz="1600" spc="-1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during</a:t>
            </a:r>
            <a:r>
              <a:rPr sz="1600" spc="-1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the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last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10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years</a:t>
            </a:r>
            <a:endParaRPr sz="16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37004" y="856488"/>
            <a:ext cx="3581400" cy="368935"/>
          </a:xfrm>
          <a:prstGeom prst="rect">
            <a:avLst/>
          </a:prstGeom>
          <a:solidFill>
            <a:srgbClr val="E1EFD9"/>
          </a:solidFill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240"/>
              </a:spcBef>
            </a:pPr>
            <a:r>
              <a:rPr sz="1800" b="1" dirty="0">
                <a:latin typeface="Calibri"/>
                <a:cs typeface="Calibri"/>
              </a:rPr>
              <a:t>Proper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Understanding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every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level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38020" y="1204086"/>
            <a:ext cx="9615170" cy="4857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5"/>
              </a:spcBef>
            </a:pPr>
            <a:r>
              <a:rPr sz="1200" b="1" dirty="0">
                <a:latin typeface="Georgia"/>
                <a:cs typeface="Georgia"/>
              </a:rPr>
              <a:t>Concept</a:t>
            </a:r>
            <a:r>
              <a:rPr sz="1200" b="1" spc="-35" dirty="0">
                <a:latin typeface="Georgia"/>
                <a:cs typeface="Georgia"/>
              </a:rPr>
              <a:t> </a:t>
            </a:r>
            <a:r>
              <a:rPr sz="1200" b="1" dirty="0">
                <a:latin typeface="Georgia"/>
                <a:cs typeface="Georgia"/>
              </a:rPr>
              <a:t>of</a:t>
            </a:r>
            <a:r>
              <a:rPr sz="1200" b="1" spc="-25" dirty="0">
                <a:latin typeface="Georgia"/>
                <a:cs typeface="Georgia"/>
              </a:rPr>
              <a:t> </a:t>
            </a:r>
            <a:r>
              <a:rPr sz="1200" b="1" dirty="0">
                <a:latin typeface="Georgia"/>
                <a:cs typeface="Georgia"/>
              </a:rPr>
              <a:t>the</a:t>
            </a:r>
            <a:r>
              <a:rPr sz="1200" b="1" spc="-40" dirty="0">
                <a:latin typeface="Georgia"/>
                <a:cs typeface="Georgia"/>
              </a:rPr>
              <a:t> </a:t>
            </a:r>
            <a:r>
              <a:rPr sz="1200" b="1" dirty="0">
                <a:latin typeface="Georgia"/>
                <a:cs typeface="Georgia"/>
              </a:rPr>
              <a:t>Govt.</a:t>
            </a:r>
            <a:r>
              <a:rPr sz="1200" b="1" spc="-40" dirty="0">
                <a:latin typeface="Georgia"/>
                <a:cs typeface="Georgia"/>
              </a:rPr>
              <a:t> </a:t>
            </a:r>
            <a:r>
              <a:rPr sz="1200" b="1" dirty="0">
                <a:latin typeface="Georgia"/>
                <a:cs typeface="Georgia"/>
              </a:rPr>
              <a:t>of</a:t>
            </a:r>
            <a:r>
              <a:rPr sz="1200" b="1" spc="-20" dirty="0">
                <a:latin typeface="Georgia"/>
                <a:cs typeface="Georgia"/>
              </a:rPr>
              <a:t> </a:t>
            </a:r>
            <a:r>
              <a:rPr sz="1200" b="1" dirty="0">
                <a:latin typeface="Georgia"/>
                <a:cs typeface="Georgia"/>
              </a:rPr>
              <a:t>India</a:t>
            </a:r>
            <a:r>
              <a:rPr sz="1200" b="1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–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Way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back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in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the</a:t>
            </a:r>
            <a:r>
              <a:rPr sz="1200" spc="-3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year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2000,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the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Govt.</a:t>
            </a:r>
            <a:r>
              <a:rPr sz="1200" spc="-3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of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India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developed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the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FF0000"/>
                </a:solidFill>
                <a:latin typeface="Georgia"/>
                <a:cs typeface="Georgia"/>
              </a:rPr>
              <a:t>concept</a:t>
            </a:r>
            <a:r>
              <a:rPr sz="1200" b="1" spc="-3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FF0000"/>
                </a:solidFill>
                <a:latin typeface="Georgia"/>
                <a:cs typeface="Georgia"/>
              </a:rPr>
              <a:t>of</a:t>
            </a:r>
            <a:r>
              <a:rPr sz="1200" b="1" spc="-3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rgbClr val="FF0000"/>
                </a:solidFill>
                <a:latin typeface="Georgia"/>
                <a:cs typeface="Georgia"/>
              </a:rPr>
              <a:t>Cluster</a:t>
            </a:r>
            <a:r>
              <a:rPr sz="1800" b="1" spc="-4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rgbClr val="FF0000"/>
                </a:solidFill>
                <a:latin typeface="Georgia"/>
                <a:cs typeface="Georgia"/>
              </a:rPr>
              <a:t>Approach </a:t>
            </a:r>
            <a:r>
              <a:rPr sz="1200" b="1" spc="-25" dirty="0">
                <a:solidFill>
                  <a:srgbClr val="FF0000"/>
                </a:solidFill>
                <a:latin typeface="Georgia"/>
                <a:cs typeface="Georgia"/>
              </a:rPr>
              <a:t>to </a:t>
            </a:r>
            <a:r>
              <a:rPr sz="1200" b="1" dirty="0">
                <a:solidFill>
                  <a:srgbClr val="FF0000"/>
                </a:solidFill>
                <a:latin typeface="Georgia"/>
                <a:cs typeface="Georgia"/>
              </a:rPr>
              <a:t>help</a:t>
            </a:r>
            <a:r>
              <a:rPr sz="1200" b="1" spc="-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FF0000"/>
                </a:solidFill>
                <a:latin typeface="Georgia"/>
                <a:cs typeface="Georgia"/>
              </a:rPr>
              <a:t>the</a:t>
            </a:r>
            <a:r>
              <a:rPr sz="1200" b="1" spc="-2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FF0000"/>
                </a:solidFill>
                <a:latin typeface="Georgia"/>
                <a:cs typeface="Georgia"/>
              </a:rPr>
              <a:t>Small</a:t>
            </a:r>
            <a:r>
              <a:rPr sz="1200" b="1" spc="-4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FF0000"/>
                </a:solidFill>
                <a:latin typeface="Georgia"/>
                <a:cs typeface="Georgia"/>
              </a:rPr>
              <a:t>&amp;</a:t>
            </a:r>
            <a:r>
              <a:rPr sz="1200" b="1" spc="-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FF0000"/>
                </a:solidFill>
                <a:latin typeface="Georgia"/>
                <a:cs typeface="Georgia"/>
              </a:rPr>
              <a:t>Marginal</a:t>
            </a:r>
            <a:r>
              <a:rPr sz="1200" b="1" spc="-5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FF0000"/>
                </a:solidFill>
                <a:latin typeface="Georgia"/>
                <a:cs typeface="Georgia"/>
              </a:rPr>
              <a:t>Farmers</a:t>
            </a:r>
            <a:r>
              <a:rPr sz="1200" b="1" spc="-3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FF0000"/>
                </a:solidFill>
                <a:latin typeface="Georgia"/>
                <a:cs typeface="Georgia"/>
              </a:rPr>
              <a:t>gain</a:t>
            </a:r>
            <a:r>
              <a:rPr sz="1200" b="1" spc="-3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FF0000"/>
                </a:solidFill>
                <a:latin typeface="Georgia"/>
                <a:cs typeface="Georgia"/>
              </a:rPr>
              <a:t>Economy</a:t>
            </a:r>
            <a:r>
              <a:rPr sz="1200" b="1" spc="-4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FF0000"/>
                </a:solidFill>
                <a:latin typeface="Georgia"/>
                <a:cs typeface="Georgia"/>
              </a:rPr>
              <a:t>of</a:t>
            </a:r>
            <a:r>
              <a:rPr sz="1200" b="1" spc="-2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FF0000"/>
                </a:solidFill>
                <a:latin typeface="Georgia"/>
                <a:cs typeface="Georgia"/>
              </a:rPr>
              <a:t>Scale</a:t>
            </a:r>
            <a:r>
              <a:rPr sz="1200" b="1" spc="-2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FF0000"/>
                </a:solidFill>
                <a:latin typeface="Georgia"/>
                <a:cs typeface="Georgia"/>
              </a:rPr>
              <a:t>and</a:t>
            </a:r>
            <a:r>
              <a:rPr sz="1200" b="1" spc="-3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FF0000"/>
                </a:solidFill>
                <a:latin typeface="Georgia"/>
                <a:cs typeface="Georgia"/>
              </a:rPr>
              <a:t>improve</a:t>
            </a:r>
            <a:r>
              <a:rPr sz="1200" b="1" spc="-3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FF0000"/>
                </a:solidFill>
                <a:latin typeface="Georgia"/>
                <a:cs typeface="Georgia"/>
              </a:rPr>
              <a:t>their</a:t>
            </a:r>
            <a:r>
              <a:rPr sz="1200" b="1" spc="-2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FF0000"/>
                </a:solidFill>
                <a:latin typeface="Georgia"/>
                <a:cs typeface="Georgia"/>
              </a:rPr>
              <a:t>Market</a:t>
            </a:r>
            <a:r>
              <a:rPr sz="1200" b="1" spc="-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FF0000"/>
                </a:solidFill>
                <a:latin typeface="Georgia"/>
                <a:cs typeface="Georgia"/>
              </a:rPr>
              <a:t>Standing.</a:t>
            </a:r>
            <a:r>
              <a:rPr sz="1200" b="1" spc="-3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200" b="1" dirty="0">
                <a:latin typeface="Georgia"/>
                <a:cs typeface="Georgia"/>
              </a:rPr>
              <a:t>(Root</a:t>
            </a:r>
            <a:r>
              <a:rPr sz="1200" b="1" spc="-45" dirty="0">
                <a:latin typeface="Georgia"/>
                <a:cs typeface="Georgia"/>
              </a:rPr>
              <a:t> </a:t>
            </a:r>
            <a:r>
              <a:rPr sz="1200" b="1" dirty="0">
                <a:latin typeface="Georgia"/>
                <a:cs typeface="Georgia"/>
              </a:rPr>
              <a:t>of</a:t>
            </a:r>
            <a:r>
              <a:rPr sz="1200" b="1" spc="-25" dirty="0">
                <a:latin typeface="Georgia"/>
                <a:cs typeface="Georgia"/>
              </a:rPr>
              <a:t> </a:t>
            </a:r>
            <a:r>
              <a:rPr sz="1200" b="1" dirty="0">
                <a:latin typeface="Georgia"/>
                <a:cs typeface="Georgia"/>
              </a:rPr>
              <a:t>Formation</a:t>
            </a:r>
            <a:r>
              <a:rPr sz="1200" b="1" spc="-45" dirty="0">
                <a:latin typeface="Georgia"/>
                <a:cs typeface="Georgia"/>
              </a:rPr>
              <a:t> </a:t>
            </a:r>
            <a:r>
              <a:rPr sz="1200" b="1" dirty="0">
                <a:latin typeface="Georgia"/>
                <a:cs typeface="Georgia"/>
              </a:rPr>
              <a:t>of</a:t>
            </a:r>
            <a:r>
              <a:rPr sz="1200" b="1" spc="-20" dirty="0">
                <a:latin typeface="Georgia"/>
                <a:cs typeface="Georgia"/>
              </a:rPr>
              <a:t> FPO)</a:t>
            </a:r>
            <a:endParaRPr sz="1200" dirty="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44623" y="1780032"/>
            <a:ext cx="5873750" cy="368935"/>
          </a:xfrm>
          <a:prstGeom prst="rect">
            <a:avLst/>
          </a:prstGeom>
          <a:solidFill>
            <a:srgbClr val="E1EFD9"/>
          </a:solidFill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240"/>
              </a:spcBef>
            </a:pPr>
            <a:r>
              <a:rPr sz="1800" b="1" dirty="0">
                <a:latin typeface="Calibri"/>
                <a:cs typeface="Calibri"/>
              </a:rPr>
              <a:t>Research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develop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unorganised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Small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Marginal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Farmers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33701" y="2213228"/>
            <a:ext cx="9535795" cy="9855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100"/>
              </a:lnSpc>
              <a:spcBef>
                <a:spcPts val="110"/>
              </a:spcBef>
            </a:pPr>
            <a:r>
              <a:rPr sz="1200" b="1" dirty="0">
                <a:latin typeface="Georgia"/>
                <a:cs typeface="Georgia"/>
              </a:rPr>
              <a:t>BIRD</a:t>
            </a:r>
            <a:r>
              <a:rPr sz="1200" b="1" spc="9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has</a:t>
            </a:r>
            <a:r>
              <a:rPr sz="1200" spc="114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conducted</a:t>
            </a:r>
            <a:r>
              <a:rPr sz="1200" spc="1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a</a:t>
            </a:r>
            <a:r>
              <a:rPr sz="1200" spc="114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research</a:t>
            </a:r>
            <a:r>
              <a:rPr sz="1200" spc="1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on</a:t>
            </a:r>
            <a:r>
              <a:rPr sz="1200" spc="114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the</a:t>
            </a:r>
            <a:r>
              <a:rPr sz="1200" spc="1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concept</a:t>
            </a:r>
            <a:r>
              <a:rPr sz="1200" spc="114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of</a:t>
            </a:r>
            <a:r>
              <a:rPr sz="1200" spc="1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FPO</a:t>
            </a:r>
            <a:r>
              <a:rPr sz="1200" spc="1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(to</a:t>
            </a:r>
            <a:r>
              <a:rPr sz="1200" spc="1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be</a:t>
            </a:r>
            <a:r>
              <a:rPr sz="1200" spc="114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registered</a:t>
            </a:r>
            <a:r>
              <a:rPr sz="1200" spc="114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with</a:t>
            </a:r>
            <a:r>
              <a:rPr sz="1200" spc="1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a</a:t>
            </a:r>
            <a:r>
              <a:rPr sz="1200" spc="1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Constitution)</a:t>
            </a:r>
            <a:r>
              <a:rPr sz="1200" spc="1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to</a:t>
            </a:r>
            <a:r>
              <a:rPr sz="1200" spc="120" dirty="0"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006FC0"/>
                </a:solidFill>
                <a:latin typeface="Georgia"/>
                <a:cs typeface="Georgia"/>
              </a:rPr>
              <a:t>Organise</a:t>
            </a:r>
            <a:r>
              <a:rPr sz="1200" spc="110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006FC0"/>
                </a:solidFill>
                <a:latin typeface="Georgia"/>
                <a:cs typeface="Georgia"/>
              </a:rPr>
              <a:t>and</a:t>
            </a:r>
            <a:r>
              <a:rPr sz="1200" spc="114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006FC0"/>
                </a:solidFill>
                <a:latin typeface="Georgia"/>
                <a:cs typeface="Georgia"/>
              </a:rPr>
              <a:t>formalize</a:t>
            </a:r>
            <a:r>
              <a:rPr sz="1200" spc="114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006FC0"/>
                </a:solidFill>
                <a:latin typeface="Georgia"/>
                <a:cs typeface="Georgia"/>
              </a:rPr>
              <a:t>the</a:t>
            </a:r>
            <a:r>
              <a:rPr sz="1200" spc="114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Georgia"/>
                <a:cs typeface="Georgia"/>
              </a:rPr>
              <a:t>Unorganised </a:t>
            </a:r>
            <a:r>
              <a:rPr sz="1200" dirty="0">
                <a:solidFill>
                  <a:srgbClr val="006FC0"/>
                </a:solidFill>
                <a:latin typeface="Georgia"/>
                <a:cs typeface="Georgia"/>
              </a:rPr>
              <a:t>Small</a:t>
            </a:r>
            <a:r>
              <a:rPr sz="1200" spc="-30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006FC0"/>
                </a:solidFill>
                <a:latin typeface="Georgia"/>
                <a:cs typeface="Georgia"/>
              </a:rPr>
              <a:t>&amp;</a:t>
            </a:r>
            <a:r>
              <a:rPr sz="1200" spc="-20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006FC0"/>
                </a:solidFill>
                <a:latin typeface="Georgia"/>
                <a:cs typeface="Georgia"/>
              </a:rPr>
              <a:t>Marginal</a:t>
            </a:r>
            <a:r>
              <a:rPr sz="1200" spc="-25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006FC0"/>
                </a:solidFill>
                <a:latin typeface="Georgia"/>
                <a:cs typeface="Georgia"/>
              </a:rPr>
              <a:t>Farmers</a:t>
            </a:r>
            <a:r>
              <a:rPr sz="1200" spc="-20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006FC0"/>
                </a:solidFill>
                <a:latin typeface="Georgia"/>
                <a:cs typeface="Georgia"/>
              </a:rPr>
              <a:t>of</a:t>
            </a:r>
            <a:r>
              <a:rPr sz="1200" spc="-30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006FC0"/>
                </a:solidFill>
                <a:latin typeface="Georgia"/>
                <a:cs typeface="Georgia"/>
              </a:rPr>
              <a:t>the</a:t>
            </a:r>
            <a:r>
              <a:rPr sz="1200" spc="-25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006FC0"/>
                </a:solidFill>
                <a:latin typeface="Georgia"/>
                <a:cs typeface="Georgia"/>
              </a:rPr>
              <a:t>Rural</a:t>
            </a:r>
            <a:r>
              <a:rPr sz="1200" spc="-50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006FC0"/>
                </a:solidFill>
                <a:latin typeface="Georgia"/>
                <a:cs typeface="Georgia"/>
              </a:rPr>
              <a:t>Sector</a:t>
            </a:r>
            <a:r>
              <a:rPr sz="1200" spc="-5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006FC0"/>
                </a:solidFill>
                <a:latin typeface="Georgia"/>
                <a:cs typeface="Georgia"/>
              </a:rPr>
              <a:t>in</a:t>
            </a:r>
            <a:r>
              <a:rPr sz="1200" spc="-20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006FC0"/>
                </a:solidFill>
                <a:latin typeface="Georgia"/>
                <a:cs typeface="Georgia"/>
              </a:rPr>
              <a:t>a</a:t>
            </a:r>
            <a:r>
              <a:rPr sz="1200" spc="-25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006FC0"/>
                </a:solidFill>
                <a:latin typeface="Georgia"/>
                <a:cs typeface="Georgia"/>
              </a:rPr>
              <a:t>Cluster</a:t>
            </a:r>
            <a:r>
              <a:rPr sz="1600" b="1" spc="-5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Georgia"/>
                <a:cs typeface="Georgia"/>
              </a:rPr>
              <a:t>Approach</a:t>
            </a:r>
            <a:endParaRPr sz="1600">
              <a:latin typeface="Georgia"/>
              <a:cs typeface="Georgia"/>
            </a:endParaRPr>
          </a:p>
          <a:p>
            <a:pPr marL="12700" marR="5080">
              <a:lnSpc>
                <a:spcPct val="100800"/>
              </a:lnSpc>
              <a:spcBef>
                <a:spcPts val="825"/>
              </a:spcBef>
            </a:pPr>
            <a:r>
              <a:rPr sz="1200" dirty="0">
                <a:solidFill>
                  <a:srgbClr val="FF0000"/>
                </a:solidFill>
                <a:latin typeface="Georgia"/>
                <a:cs typeface="Georgia"/>
              </a:rPr>
              <a:t>Bank</a:t>
            </a:r>
            <a:r>
              <a:rPr sz="1200" spc="10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FF0000"/>
                </a:solidFill>
                <a:latin typeface="Georgia"/>
                <a:cs typeface="Georgia"/>
              </a:rPr>
              <a:t>Linkage</a:t>
            </a:r>
            <a:r>
              <a:rPr sz="1200" spc="10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FF0000"/>
                </a:solidFill>
                <a:latin typeface="Georgia"/>
                <a:cs typeface="Georgia"/>
              </a:rPr>
              <a:t>based</a:t>
            </a:r>
            <a:r>
              <a:rPr sz="1200" spc="10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FF0000"/>
                </a:solidFill>
                <a:latin typeface="Georgia"/>
                <a:cs typeface="Georgia"/>
              </a:rPr>
              <a:t>on</a:t>
            </a:r>
            <a:r>
              <a:rPr sz="1200" spc="10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Georgia"/>
                <a:cs typeface="Georgia"/>
              </a:rPr>
              <a:t>Cluster</a:t>
            </a:r>
            <a:r>
              <a:rPr sz="1600" b="1" spc="17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Georgia"/>
                <a:cs typeface="Georgia"/>
              </a:rPr>
              <a:t>Approach</a:t>
            </a:r>
            <a:r>
              <a:rPr sz="1600" b="1" spc="17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to</a:t>
            </a:r>
            <a:r>
              <a:rPr sz="1200" spc="1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these</a:t>
            </a:r>
            <a:r>
              <a:rPr sz="1200" spc="8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Organised</a:t>
            </a:r>
            <a:r>
              <a:rPr sz="1200" spc="10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Sector</a:t>
            </a:r>
            <a:r>
              <a:rPr sz="1200" spc="10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(FPO</a:t>
            </a:r>
            <a:r>
              <a:rPr sz="1200" spc="10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/</a:t>
            </a:r>
            <a:r>
              <a:rPr sz="1200" spc="1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FPC</a:t>
            </a:r>
            <a:r>
              <a:rPr sz="1200" spc="10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/</a:t>
            </a:r>
            <a:r>
              <a:rPr sz="1200" spc="10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FIG</a:t>
            </a:r>
            <a:r>
              <a:rPr sz="1200" spc="114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/</a:t>
            </a:r>
            <a:r>
              <a:rPr sz="1200" spc="10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PRG</a:t>
            </a:r>
            <a:r>
              <a:rPr sz="1200" spc="1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/</a:t>
            </a:r>
            <a:r>
              <a:rPr sz="1200" spc="10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SHG</a:t>
            </a:r>
            <a:r>
              <a:rPr sz="1200" spc="114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/</a:t>
            </a:r>
            <a:r>
              <a:rPr sz="1200" spc="10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etc.)</a:t>
            </a:r>
            <a:r>
              <a:rPr sz="1200" spc="114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is</a:t>
            </a:r>
            <a:r>
              <a:rPr sz="1200" spc="10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inevitable</a:t>
            </a:r>
            <a:r>
              <a:rPr sz="1200" spc="9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for</a:t>
            </a:r>
            <a:r>
              <a:rPr sz="1200" spc="105" dirty="0">
                <a:latin typeface="Georgia"/>
                <a:cs typeface="Georgia"/>
              </a:rPr>
              <a:t> </a:t>
            </a:r>
            <a:r>
              <a:rPr sz="1200" spc="-25" dirty="0">
                <a:latin typeface="Georgia"/>
                <a:cs typeface="Georgia"/>
              </a:rPr>
              <a:t>the </a:t>
            </a:r>
            <a:r>
              <a:rPr sz="1200" dirty="0">
                <a:latin typeface="Georgia"/>
                <a:cs typeface="Georgia"/>
              </a:rPr>
              <a:t>growth</a:t>
            </a:r>
            <a:r>
              <a:rPr sz="1200" spc="-3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of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the</a:t>
            </a:r>
            <a:r>
              <a:rPr sz="1200" spc="-4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Rural</a:t>
            </a:r>
            <a:r>
              <a:rPr sz="1200" spc="-4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Economy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and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the</a:t>
            </a:r>
            <a:r>
              <a:rPr sz="1200" spc="-4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entire</a:t>
            </a:r>
            <a:r>
              <a:rPr sz="1200" spc="-35" dirty="0">
                <a:latin typeface="Georgia"/>
                <a:cs typeface="Georgia"/>
              </a:rPr>
              <a:t> </a:t>
            </a:r>
            <a:r>
              <a:rPr sz="1200" spc="-20" dirty="0">
                <a:latin typeface="Georgia"/>
                <a:cs typeface="Georgia"/>
              </a:rPr>
              <a:t>Eco-</a:t>
            </a:r>
            <a:r>
              <a:rPr sz="1200" dirty="0">
                <a:latin typeface="Georgia"/>
                <a:cs typeface="Georgia"/>
              </a:rPr>
              <a:t>system has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been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designed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44623" y="3250692"/>
            <a:ext cx="7420609" cy="401320"/>
          </a:xfrm>
          <a:prstGeom prst="rect">
            <a:avLst/>
          </a:prstGeom>
          <a:solidFill>
            <a:srgbClr val="E1EFD9"/>
          </a:solidFill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61290">
              <a:lnSpc>
                <a:spcPct val="100000"/>
              </a:lnSpc>
              <a:spcBef>
                <a:spcPts val="235"/>
              </a:spcBef>
            </a:pPr>
            <a:r>
              <a:rPr sz="1800" b="1" spc="-10" dirty="0">
                <a:latin typeface="Calibri"/>
                <a:cs typeface="Calibri"/>
              </a:rPr>
              <a:t>Eco-system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developed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by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Govt.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India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AF50"/>
                </a:solidFill>
                <a:latin typeface="Calibri"/>
                <a:cs typeface="Calibri"/>
              </a:rPr>
              <a:t>Cluster</a:t>
            </a:r>
            <a:r>
              <a:rPr sz="2000" b="1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and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Bank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Linkage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15744" y="3647694"/>
            <a:ext cx="9536430" cy="2221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</a:tabLst>
            </a:pPr>
            <a:r>
              <a:rPr sz="1200" dirty="0">
                <a:latin typeface="Georgia"/>
                <a:cs typeface="Georgia"/>
              </a:rPr>
              <a:t>Promoted</a:t>
            </a:r>
            <a:r>
              <a:rPr sz="1200" spc="-3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FPO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/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FPC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and</a:t>
            </a:r>
            <a:r>
              <a:rPr sz="1200" spc="-3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Organised</a:t>
            </a:r>
            <a:r>
              <a:rPr sz="1200" spc="-3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Farmers</a:t>
            </a:r>
            <a:r>
              <a:rPr sz="1200" spc="-3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in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large</a:t>
            </a:r>
            <a:r>
              <a:rPr sz="1200" spc="-5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scale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in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each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District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with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C00000"/>
                </a:solidFill>
                <a:latin typeface="Georgia"/>
                <a:cs typeface="Georgia"/>
              </a:rPr>
              <a:t>Cluster </a:t>
            </a:r>
            <a:r>
              <a:rPr sz="1600" b="1" spc="-10" dirty="0">
                <a:solidFill>
                  <a:srgbClr val="C00000"/>
                </a:solidFill>
                <a:latin typeface="Georgia"/>
                <a:cs typeface="Georgia"/>
              </a:rPr>
              <a:t>Product</a:t>
            </a:r>
            <a:endParaRPr sz="1600" dirty="0">
              <a:latin typeface="Georgia"/>
              <a:cs typeface="Georgia"/>
            </a:endParaRPr>
          </a:p>
          <a:p>
            <a:pPr marL="299085" marR="5080" indent="-287020">
              <a:lnSpc>
                <a:spcPct val="99100"/>
              </a:lnSpc>
              <a:spcBef>
                <a:spcPts val="30"/>
              </a:spcBef>
              <a:buFont typeface="Arial MT"/>
              <a:buChar char="•"/>
              <a:tabLst>
                <a:tab pos="299085" algn="l"/>
              </a:tabLst>
            </a:pPr>
            <a:r>
              <a:rPr sz="1200" dirty="0">
                <a:latin typeface="Georgia"/>
                <a:cs typeface="Georgia"/>
              </a:rPr>
              <a:t>Educated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and</a:t>
            </a:r>
            <a:r>
              <a:rPr sz="1200" spc="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Trained</a:t>
            </a:r>
            <a:r>
              <a:rPr sz="1200" spc="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through</a:t>
            </a:r>
            <a:r>
              <a:rPr sz="1200" spc="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Skill</a:t>
            </a:r>
            <a:r>
              <a:rPr sz="1200" spc="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India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and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Agriculture</a:t>
            </a:r>
            <a:r>
              <a:rPr sz="1200" spc="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Skill</a:t>
            </a:r>
            <a:r>
              <a:rPr sz="1200" spc="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Council</a:t>
            </a:r>
            <a:r>
              <a:rPr sz="1200" spc="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of</a:t>
            </a:r>
            <a:r>
              <a:rPr sz="1200" spc="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India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(ASCI)</a:t>
            </a:r>
            <a:r>
              <a:rPr sz="1200" spc="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and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National</a:t>
            </a:r>
            <a:r>
              <a:rPr sz="1200" spc="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Institute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for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Agriculture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Marketing </a:t>
            </a:r>
            <a:r>
              <a:rPr sz="1200" dirty="0">
                <a:latin typeface="Georgia"/>
                <a:cs typeface="Georgia"/>
              </a:rPr>
              <a:t>(NIAM),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BIRD,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NABARD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&amp;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Other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Organisations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to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develop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the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Georgia"/>
                <a:cs typeface="Georgia"/>
              </a:rPr>
              <a:t>Cluster</a:t>
            </a:r>
            <a:endParaRPr sz="1600" dirty="0">
              <a:latin typeface="Georgia"/>
              <a:cs typeface="Georgia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200" dirty="0">
                <a:latin typeface="Georgia"/>
                <a:cs typeface="Georgia"/>
              </a:rPr>
              <a:t>RBI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&amp;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GoI</a:t>
            </a:r>
            <a:r>
              <a:rPr sz="1200" spc="-3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Policies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&amp;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Guidelines</a:t>
            </a:r>
            <a:r>
              <a:rPr sz="1200" spc="-4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for</a:t>
            </a:r>
            <a:r>
              <a:rPr sz="1200" spc="-4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Bank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Linkage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mention</a:t>
            </a:r>
            <a:r>
              <a:rPr sz="1200" spc="-3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about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Georgia"/>
                <a:cs typeface="Georgia"/>
              </a:rPr>
              <a:t>Cluster</a:t>
            </a:r>
            <a:endParaRPr sz="1600" dirty="0">
              <a:latin typeface="Georgia"/>
              <a:cs typeface="Georgia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200" dirty="0">
                <a:latin typeface="Georgia"/>
                <a:cs typeface="Georgia"/>
              </a:rPr>
              <a:t>Support</a:t>
            </a:r>
            <a:r>
              <a:rPr sz="1200" spc="-4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of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Equity</a:t>
            </a:r>
            <a:r>
              <a:rPr sz="1200" spc="-4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through</a:t>
            </a:r>
            <a:r>
              <a:rPr sz="1200" spc="-4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Schemes,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Strengthen</a:t>
            </a:r>
            <a:r>
              <a:rPr sz="1200" spc="-3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MSE</a:t>
            </a:r>
            <a:r>
              <a:rPr sz="1200" spc="-4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Sector</a:t>
            </a:r>
            <a:r>
              <a:rPr sz="1200" spc="-3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based</a:t>
            </a:r>
            <a:r>
              <a:rPr sz="1200" spc="-4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on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C00000"/>
                </a:solidFill>
                <a:latin typeface="Georgia"/>
                <a:cs typeface="Georgia"/>
              </a:rPr>
              <a:t>Cluster</a:t>
            </a:r>
            <a:r>
              <a:rPr sz="1600" b="1" spc="-1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Georgia"/>
                <a:cs typeface="Georgia"/>
              </a:rPr>
              <a:t>Approach</a:t>
            </a:r>
            <a:endParaRPr sz="1600" dirty="0">
              <a:latin typeface="Georgia"/>
              <a:cs typeface="Georgia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200" dirty="0">
                <a:latin typeface="Georgia"/>
                <a:cs typeface="Georgia"/>
              </a:rPr>
              <a:t>Professional</a:t>
            </a:r>
            <a:r>
              <a:rPr sz="1200" spc="-3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Support</a:t>
            </a:r>
            <a:r>
              <a:rPr sz="1200" spc="-3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to</a:t>
            </a:r>
            <a:r>
              <a:rPr sz="1200" spc="-4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the</a:t>
            </a:r>
            <a:r>
              <a:rPr sz="1200" spc="-3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FPO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/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FPCs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and</a:t>
            </a:r>
            <a:r>
              <a:rPr sz="1200" spc="-3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it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Georgia"/>
                <a:cs typeface="Georgia"/>
              </a:rPr>
              <a:t>Cluster</a:t>
            </a:r>
            <a:endParaRPr sz="1600" dirty="0">
              <a:latin typeface="Georgia"/>
              <a:cs typeface="Georgia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200" dirty="0">
                <a:latin typeface="Georgia"/>
                <a:cs typeface="Georgia"/>
              </a:rPr>
              <a:t>Developed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huge</a:t>
            </a:r>
            <a:r>
              <a:rPr sz="1200" spc="-4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awareness</a:t>
            </a:r>
            <a:r>
              <a:rPr sz="1200" spc="-4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on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Market</a:t>
            </a:r>
            <a:r>
              <a:rPr sz="1200" spc="-4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&amp;</a:t>
            </a:r>
            <a:r>
              <a:rPr sz="1200" spc="-3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Marketability</a:t>
            </a:r>
            <a:r>
              <a:rPr sz="1200" spc="-5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for</a:t>
            </a:r>
            <a:r>
              <a:rPr sz="1200" spc="-35" dirty="0"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C00000"/>
                </a:solidFill>
                <a:latin typeface="Georgia"/>
                <a:cs typeface="Georgia"/>
              </a:rPr>
              <a:t>Cluster </a:t>
            </a:r>
            <a:r>
              <a:rPr sz="1600" b="1" spc="-10" dirty="0">
                <a:solidFill>
                  <a:srgbClr val="C00000"/>
                </a:solidFill>
                <a:latin typeface="Georgia"/>
                <a:cs typeface="Georgia"/>
              </a:rPr>
              <a:t>Products</a:t>
            </a:r>
            <a:endParaRPr sz="1600" dirty="0">
              <a:latin typeface="Georgia"/>
              <a:cs typeface="Georgia"/>
            </a:endParaRPr>
          </a:p>
          <a:p>
            <a:pPr marL="299085" indent="-286385">
              <a:lnSpc>
                <a:spcPct val="100000"/>
              </a:lnSpc>
              <a:spcBef>
                <a:spcPts val="15"/>
              </a:spcBef>
              <a:buFont typeface="Arial MT"/>
              <a:buChar char="•"/>
              <a:tabLst>
                <a:tab pos="299085" algn="l"/>
              </a:tabLst>
            </a:pPr>
            <a:r>
              <a:rPr sz="1200" dirty="0">
                <a:latin typeface="Georgia"/>
                <a:cs typeface="Georgia"/>
              </a:rPr>
              <a:t>State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Infrastructure</a:t>
            </a:r>
            <a:endParaRPr sz="1200" dirty="0">
              <a:latin typeface="Georgia"/>
              <a:cs typeface="Georgia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200" dirty="0">
                <a:latin typeface="Georgia"/>
                <a:cs typeface="Georgia"/>
              </a:rPr>
              <a:t>Banking</a:t>
            </a:r>
            <a:r>
              <a:rPr sz="1200" spc="-35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Network</a:t>
            </a:r>
            <a:endParaRPr sz="1200" dirty="0">
              <a:latin typeface="Georgia"/>
              <a:cs typeface="Georgia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200" dirty="0">
                <a:latin typeface="Georgia"/>
                <a:cs typeface="Georgia"/>
              </a:rPr>
              <a:t>Various</a:t>
            </a:r>
            <a:r>
              <a:rPr sz="1200" spc="-4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Awareness</a:t>
            </a:r>
            <a:r>
              <a:rPr sz="1200" spc="-5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Programs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during</a:t>
            </a:r>
            <a:r>
              <a:rPr sz="1200" spc="-3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the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last</a:t>
            </a:r>
            <a:r>
              <a:rPr sz="1200" spc="-4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10</a:t>
            </a:r>
            <a:r>
              <a:rPr sz="1200" spc="-35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years</a:t>
            </a:r>
            <a:endParaRPr sz="1200" dirty="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66715" y="5879591"/>
            <a:ext cx="2268220" cy="368935"/>
          </a:xfrm>
          <a:prstGeom prst="rect">
            <a:avLst/>
          </a:prstGeom>
          <a:solidFill>
            <a:srgbClr val="E1EFD9"/>
          </a:solidFill>
          <a:ln w="9144">
            <a:solidFill>
              <a:srgbClr val="000000"/>
            </a:solidFill>
          </a:ln>
        </p:spPr>
        <p:txBody>
          <a:bodyPr vert="horz" wrap="square" lIns="0" tIns="82550" rIns="0" bIns="0" rtlCol="0">
            <a:spAutoFit/>
          </a:bodyPr>
          <a:lstStyle/>
          <a:p>
            <a:pPr marL="729615">
              <a:lnSpc>
                <a:spcPct val="100000"/>
              </a:lnSpc>
              <a:spcBef>
                <a:spcPts val="650"/>
              </a:spcBef>
            </a:pPr>
            <a:r>
              <a:rPr sz="1400" b="1" spc="-10" dirty="0">
                <a:latin typeface="Calibri"/>
                <a:cs typeface="Calibri"/>
              </a:rPr>
              <a:t>Conclusion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39339" y="6301740"/>
            <a:ext cx="7192009" cy="36893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233045">
              <a:lnSpc>
                <a:spcPct val="100000"/>
              </a:lnSpc>
              <a:spcBef>
                <a:spcPts val="25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Bank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Linkage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only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possible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through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Cluster</a:t>
            </a:r>
            <a:r>
              <a:rPr sz="1800" b="1" spc="-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Based</a:t>
            </a:r>
            <a:r>
              <a:rPr sz="1800" b="1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Approach</a:t>
            </a:r>
            <a:r>
              <a:rPr sz="1800" b="1" spc="-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by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Banks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613653" y="775716"/>
            <a:ext cx="5659120" cy="5846445"/>
            <a:chOff x="5613653" y="775716"/>
            <a:chExt cx="5659120" cy="5846445"/>
          </a:xfrm>
        </p:grpSpPr>
        <p:sp>
          <p:nvSpPr>
            <p:cNvPr id="13" name="object 13"/>
            <p:cNvSpPr/>
            <p:nvPr/>
          </p:nvSpPr>
          <p:spPr>
            <a:xfrm>
              <a:off x="5613653" y="999744"/>
              <a:ext cx="554355" cy="114300"/>
            </a:xfrm>
            <a:custGeom>
              <a:avLst/>
              <a:gdLst/>
              <a:ahLst/>
              <a:cxnLst/>
              <a:rect l="l" t="t" r="r" b="b"/>
              <a:pathLst>
                <a:path w="554354" h="114300">
                  <a:moveTo>
                    <a:pt x="439674" y="0"/>
                  </a:moveTo>
                  <a:lnTo>
                    <a:pt x="439674" y="114300"/>
                  </a:lnTo>
                  <a:lnTo>
                    <a:pt x="515874" y="76200"/>
                  </a:lnTo>
                  <a:lnTo>
                    <a:pt x="458724" y="76200"/>
                  </a:lnTo>
                  <a:lnTo>
                    <a:pt x="458724" y="38100"/>
                  </a:lnTo>
                  <a:lnTo>
                    <a:pt x="515874" y="38100"/>
                  </a:lnTo>
                  <a:lnTo>
                    <a:pt x="439674" y="0"/>
                  </a:lnTo>
                  <a:close/>
                </a:path>
                <a:path w="554354" h="114300">
                  <a:moveTo>
                    <a:pt x="439674" y="38100"/>
                  </a:moveTo>
                  <a:lnTo>
                    <a:pt x="0" y="38100"/>
                  </a:lnTo>
                  <a:lnTo>
                    <a:pt x="0" y="76200"/>
                  </a:lnTo>
                  <a:lnTo>
                    <a:pt x="439674" y="76200"/>
                  </a:lnTo>
                  <a:lnTo>
                    <a:pt x="439674" y="38100"/>
                  </a:lnTo>
                  <a:close/>
                </a:path>
                <a:path w="554354" h="114300">
                  <a:moveTo>
                    <a:pt x="515874" y="38100"/>
                  </a:moveTo>
                  <a:lnTo>
                    <a:pt x="458724" y="38100"/>
                  </a:lnTo>
                  <a:lnTo>
                    <a:pt x="458724" y="76200"/>
                  </a:lnTo>
                  <a:lnTo>
                    <a:pt x="515874" y="76200"/>
                  </a:lnTo>
                  <a:lnTo>
                    <a:pt x="553974" y="57150"/>
                  </a:lnTo>
                  <a:lnTo>
                    <a:pt x="515874" y="381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96583" y="775716"/>
              <a:ext cx="1095756" cy="43738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565385" y="6428231"/>
              <a:ext cx="554355" cy="114300"/>
            </a:xfrm>
            <a:custGeom>
              <a:avLst/>
              <a:gdLst/>
              <a:ahLst/>
              <a:cxnLst/>
              <a:rect l="l" t="t" r="r" b="b"/>
              <a:pathLst>
                <a:path w="554354" h="114300">
                  <a:moveTo>
                    <a:pt x="439674" y="0"/>
                  </a:moveTo>
                  <a:lnTo>
                    <a:pt x="439674" y="114300"/>
                  </a:lnTo>
                  <a:lnTo>
                    <a:pt x="515874" y="76200"/>
                  </a:lnTo>
                  <a:lnTo>
                    <a:pt x="458724" y="76200"/>
                  </a:lnTo>
                  <a:lnTo>
                    <a:pt x="458724" y="38100"/>
                  </a:lnTo>
                  <a:lnTo>
                    <a:pt x="515874" y="38100"/>
                  </a:lnTo>
                  <a:lnTo>
                    <a:pt x="439674" y="0"/>
                  </a:lnTo>
                  <a:close/>
                </a:path>
                <a:path w="554354" h="114300">
                  <a:moveTo>
                    <a:pt x="439674" y="38100"/>
                  </a:moveTo>
                  <a:lnTo>
                    <a:pt x="0" y="38100"/>
                  </a:lnTo>
                  <a:lnTo>
                    <a:pt x="0" y="76200"/>
                  </a:lnTo>
                  <a:lnTo>
                    <a:pt x="439674" y="76200"/>
                  </a:lnTo>
                  <a:lnTo>
                    <a:pt x="439674" y="38100"/>
                  </a:lnTo>
                  <a:close/>
                </a:path>
                <a:path w="554354" h="114300">
                  <a:moveTo>
                    <a:pt x="515874" y="38100"/>
                  </a:moveTo>
                  <a:lnTo>
                    <a:pt x="458724" y="38100"/>
                  </a:lnTo>
                  <a:lnTo>
                    <a:pt x="458724" y="76200"/>
                  </a:lnTo>
                  <a:lnTo>
                    <a:pt x="515874" y="76200"/>
                  </a:lnTo>
                  <a:lnTo>
                    <a:pt x="553974" y="57150"/>
                  </a:lnTo>
                  <a:lnTo>
                    <a:pt x="515874" y="381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48315" y="6182868"/>
              <a:ext cx="1094231" cy="43891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05365" y="3033712"/>
              <a:ext cx="1867217" cy="681482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982" y="6182868"/>
            <a:ext cx="1163091" cy="654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661" y="72896"/>
            <a:ext cx="11944350" cy="6678930"/>
            <a:chOff x="89661" y="72896"/>
            <a:chExt cx="11944350" cy="6678930"/>
          </a:xfrm>
        </p:grpSpPr>
        <p:sp>
          <p:nvSpPr>
            <p:cNvPr id="3" name="object 3"/>
            <p:cNvSpPr/>
            <p:nvPr/>
          </p:nvSpPr>
          <p:spPr>
            <a:xfrm>
              <a:off x="683095" y="1394078"/>
              <a:ext cx="753110" cy="607695"/>
            </a:xfrm>
            <a:custGeom>
              <a:avLst/>
              <a:gdLst/>
              <a:ahLst/>
              <a:cxnLst/>
              <a:rect l="l" t="t" r="r" b="b"/>
              <a:pathLst>
                <a:path w="753110" h="607694">
                  <a:moveTo>
                    <a:pt x="608" y="0"/>
                  </a:moveTo>
                  <a:lnTo>
                    <a:pt x="0" y="38681"/>
                  </a:lnTo>
                  <a:lnTo>
                    <a:pt x="4260" y="76741"/>
                  </a:lnTo>
                  <a:lnTo>
                    <a:pt x="13221" y="114042"/>
                  </a:lnTo>
                  <a:lnTo>
                    <a:pt x="26717" y="150447"/>
                  </a:lnTo>
                  <a:lnTo>
                    <a:pt x="44579" y="185819"/>
                  </a:lnTo>
                  <a:lnTo>
                    <a:pt x="66640" y="220020"/>
                  </a:lnTo>
                  <a:lnTo>
                    <a:pt x="92733" y="252914"/>
                  </a:lnTo>
                  <a:lnTo>
                    <a:pt x="122690" y="284362"/>
                  </a:lnTo>
                  <a:lnTo>
                    <a:pt x="156343" y="314229"/>
                  </a:lnTo>
                  <a:lnTo>
                    <a:pt x="193526" y="342377"/>
                  </a:lnTo>
                  <a:lnTo>
                    <a:pt x="234071" y="368668"/>
                  </a:lnTo>
                  <a:lnTo>
                    <a:pt x="277811" y="392966"/>
                  </a:lnTo>
                  <a:lnTo>
                    <a:pt x="324577" y="415133"/>
                  </a:lnTo>
                  <a:lnTo>
                    <a:pt x="374203" y="435031"/>
                  </a:lnTo>
                  <a:lnTo>
                    <a:pt x="426521" y="452525"/>
                  </a:lnTo>
                  <a:lnTo>
                    <a:pt x="481363" y="467477"/>
                  </a:lnTo>
                  <a:lnTo>
                    <a:pt x="538563" y="479748"/>
                  </a:lnTo>
                  <a:lnTo>
                    <a:pt x="597953" y="489204"/>
                  </a:lnTo>
                  <a:lnTo>
                    <a:pt x="597953" y="607441"/>
                  </a:lnTo>
                  <a:lnTo>
                    <a:pt x="752512" y="475488"/>
                  </a:lnTo>
                  <a:lnTo>
                    <a:pt x="597953" y="323215"/>
                  </a:lnTo>
                  <a:lnTo>
                    <a:pt x="597953" y="441451"/>
                  </a:lnTo>
                  <a:lnTo>
                    <a:pt x="539825" y="432228"/>
                  </a:lnTo>
                  <a:lnTo>
                    <a:pt x="483724" y="420285"/>
                  </a:lnTo>
                  <a:lnTo>
                    <a:pt x="429819" y="405748"/>
                  </a:lnTo>
                  <a:lnTo>
                    <a:pt x="378280" y="388742"/>
                  </a:lnTo>
                  <a:lnTo>
                    <a:pt x="329275" y="369392"/>
                  </a:lnTo>
                  <a:lnTo>
                    <a:pt x="282974" y="347823"/>
                  </a:lnTo>
                  <a:lnTo>
                    <a:pt x="239547" y="324162"/>
                  </a:lnTo>
                  <a:lnTo>
                    <a:pt x="199163" y="298533"/>
                  </a:lnTo>
                  <a:lnTo>
                    <a:pt x="161992" y="271061"/>
                  </a:lnTo>
                  <a:lnTo>
                    <a:pt x="128203" y="241872"/>
                  </a:lnTo>
                  <a:lnTo>
                    <a:pt x="97965" y="211092"/>
                  </a:lnTo>
                  <a:lnTo>
                    <a:pt x="71448" y="178845"/>
                  </a:lnTo>
                  <a:lnTo>
                    <a:pt x="48822" y="145257"/>
                  </a:lnTo>
                  <a:lnTo>
                    <a:pt x="30255" y="110453"/>
                  </a:lnTo>
                  <a:lnTo>
                    <a:pt x="15917" y="74559"/>
                  </a:lnTo>
                  <a:lnTo>
                    <a:pt x="5979" y="37699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2752" y="894588"/>
              <a:ext cx="753110" cy="523240"/>
            </a:xfrm>
            <a:custGeom>
              <a:avLst/>
              <a:gdLst/>
              <a:ahLst/>
              <a:cxnLst/>
              <a:rect l="l" t="t" r="r" b="b"/>
              <a:pathLst>
                <a:path w="753110" h="523240">
                  <a:moveTo>
                    <a:pt x="752856" y="0"/>
                  </a:moveTo>
                  <a:lnTo>
                    <a:pt x="694021" y="1431"/>
                  </a:lnTo>
                  <a:lnTo>
                    <a:pt x="636425" y="5654"/>
                  </a:lnTo>
                  <a:lnTo>
                    <a:pt x="580234" y="12563"/>
                  </a:lnTo>
                  <a:lnTo>
                    <a:pt x="525617" y="22052"/>
                  </a:lnTo>
                  <a:lnTo>
                    <a:pt x="472740" y="34016"/>
                  </a:lnTo>
                  <a:lnTo>
                    <a:pt x="421771" y="48348"/>
                  </a:lnTo>
                  <a:lnTo>
                    <a:pt x="372877" y="64944"/>
                  </a:lnTo>
                  <a:lnTo>
                    <a:pt x="326226" y="83696"/>
                  </a:lnTo>
                  <a:lnTo>
                    <a:pt x="281985" y="104499"/>
                  </a:lnTo>
                  <a:lnTo>
                    <a:pt x="240321" y="127248"/>
                  </a:lnTo>
                  <a:lnTo>
                    <a:pt x="201402" y="151836"/>
                  </a:lnTo>
                  <a:lnTo>
                    <a:pt x="165395" y="178158"/>
                  </a:lnTo>
                  <a:lnTo>
                    <a:pt x="132468" y="206108"/>
                  </a:lnTo>
                  <a:lnTo>
                    <a:pt x="102788" y="235580"/>
                  </a:lnTo>
                  <a:lnTo>
                    <a:pt x="76522" y="266468"/>
                  </a:lnTo>
                  <a:lnTo>
                    <a:pt x="53837" y="298667"/>
                  </a:lnTo>
                  <a:lnTo>
                    <a:pt x="34902" y="332070"/>
                  </a:lnTo>
                  <a:lnTo>
                    <a:pt x="8948" y="402068"/>
                  </a:lnTo>
                  <a:lnTo>
                    <a:pt x="0" y="475614"/>
                  </a:lnTo>
                  <a:lnTo>
                    <a:pt x="0" y="523239"/>
                  </a:lnTo>
                  <a:lnTo>
                    <a:pt x="2265" y="486076"/>
                  </a:lnTo>
                  <a:lnTo>
                    <a:pt x="8948" y="449696"/>
                  </a:lnTo>
                  <a:lnTo>
                    <a:pt x="34902" y="379707"/>
                  </a:lnTo>
                  <a:lnTo>
                    <a:pt x="53837" y="346310"/>
                  </a:lnTo>
                  <a:lnTo>
                    <a:pt x="76522" y="314118"/>
                  </a:lnTo>
                  <a:lnTo>
                    <a:pt x="102788" y="283238"/>
                  </a:lnTo>
                  <a:lnTo>
                    <a:pt x="132468" y="253774"/>
                  </a:lnTo>
                  <a:lnTo>
                    <a:pt x="165395" y="225833"/>
                  </a:lnTo>
                  <a:lnTo>
                    <a:pt x="201402" y="199520"/>
                  </a:lnTo>
                  <a:lnTo>
                    <a:pt x="240321" y="174941"/>
                  </a:lnTo>
                  <a:lnTo>
                    <a:pt x="281985" y="152201"/>
                  </a:lnTo>
                  <a:lnTo>
                    <a:pt x="326226" y="131406"/>
                  </a:lnTo>
                  <a:lnTo>
                    <a:pt x="372877" y="112663"/>
                  </a:lnTo>
                  <a:lnTo>
                    <a:pt x="421771" y="96075"/>
                  </a:lnTo>
                  <a:lnTo>
                    <a:pt x="472740" y="81750"/>
                  </a:lnTo>
                  <a:lnTo>
                    <a:pt x="525617" y="69792"/>
                  </a:lnTo>
                  <a:lnTo>
                    <a:pt x="580234" y="60308"/>
                  </a:lnTo>
                  <a:lnTo>
                    <a:pt x="636425" y="53403"/>
                  </a:lnTo>
                  <a:lnTo>
                    <a:pt x="694021" y="49182"/>
                  </a:lnTo>
                  <a:lnTo>
                    <a:pt x="752856" y="47751"/>
                  </a:lnTo>
                  <a:lnTo>
                    <a:pt x="752856" y="0"/>
                  </a:lnTo>
                  <a:close/>
                </a:path>
              </a:pathLst>
            </a:custGeom>
            <a:solidFill>
              <a:srgbClr val="C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789176" y="358140"/>
            <a:ext cx="3686810" cy="399415"/>
          </a:xfrm>
          <a:prstGeom prst="rect">
            <a:avLst/>
          </a:prstGeom>
          <a:solidFill>
            <a:srgbClr val="E1EFD9"/>
          </a:solidFill>
          <a:ln w="9144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29"/>
              </a:spcBef>
            </a:pPr>
            <a:r>
              <a:rPr sz="2000" b="1" dirty="0">
                <a:latin typeface="Calibri"/>
                <a:cs typeface="Calibri"/>
              </a:rPr>
              <a:t>History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Bank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Linkage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Assam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67916" y="875233"/>
            <a:ext cx="10063480" cy="241412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4965" algn="l"/>
                <a:tab pos="970915" algn="l"/>
                <a:tab pos="1289685" algn="l"/>
                <a:tab pos="2086610" algn="l"/>
                <a:tab pos="3002915" algn="l"/>
                <a:tab pos="4729480" algn="l"/>
                <a:tab pos="5135245" algn="l"/>
                <a:tab pos="5631815" algn="l"/>
                <a:tab pos="6409690" algn="l"/>
                <a:tab pos="6727825" algn="l"/>
                <a:tab pos="7890509" algn="l"/>
                <a:tab pos="8976360" algn="l"/>
              </a:tabLst>
            </a:pPr>
            <a:r>
              <a:rPr spc="-20" dirty="0">
                <a:latin typeface="Georgia"/>
                <a:cs typeface="Georgia"/>
              </a:rPr>
              <a:t>Agri</a:t>
            </a:r>
            <a:r>
              <a:rPr dirty="0">
                <a:latin typeface="Georgia"/>
                <a:cs typeface="Georgia"/>
              </a:rPr>
              <a:t>	</a:t>
            </a:r>
            <a:r>
              <a:rPr spc="-50" dirty="0">
                <a:latin typeface="Georgia"/>
                <a:cs typeface="Georgia"/>
              </a:rPr>
              <a:t>&amp;</a:t>
            </a:r>
            <a:r>
              <a:rPr dirty="0">
                <a:latin typeface="Georgia"/>
                <a:cs typeface="Georgia"/>
              </a:rPr>
              <a:t>	</a:t>
            </a:r>
            <a:r>
              <a:rPr spc="-10" dirty="0">
                <a:latin typeface="Georgia"/>
                <a:cs typeface="Georgia"/>
              </a:rPr>
              <a:t>Allied</a:t>
            </a:r>
            <a:r>
              <a:rPr dirty="0">
                <a:latin typeface="Georgia"/>
                <a:cs typeface="Georgia"/>
              </a:rPr>
              <a:t>	</a:t>
            </a:r>
            <a:r>
              <a:rPr spc="-10" dirty="0">
                <a:latin typeface="Georgia"/>
                <a:cs typeface="Georgia"/>
              </a:rPr>
              <a:t>Sector,</a:t>
            </a:r>
            <a:r>
              <a:rPr dirty="0">
                <a:latin typeface="Georgia"/>
                <a:cs typeface="Georgia"/>
              </a:rPr>
              <a:t>	</a:t>
            </a:r>
            <a:r>
              <a:rPr spc="-10" dirty="0">
                <a:latin typeface="Georgia"/>
                <a:cs typeface="Georgia"/>
              </a:rPr>
              <a:t>predominated</a:t>
            </a:r>
            <a:r>
              <a:rPr dirty="0">
                <a:latin typeface="Georgia"/>
                <a:cs typeface="Georgia"/>
              </a:rPr>
              <a:t>	</a:t>
            </a:r>
            <a:r>
              <a:rPr spc="-25" dirty="0">
                <a:latin typeface="Georgia"/>
                <a:cs typeface="Georgia"/>
              </a:rPr>
              <a:t>by</a:t>
            </a:r>
            <a:r>
              <a:rPr dirty="0">
                <a:latin typeface="Georgia"/>
                <a:cs typeface="Georgia"/>
              </a:rPr>
              <a:t>	</a:t>
            </a:r>
            <a:r>
              <a:rPr spc="-25" dirty="0">
                <a:latin typeface="Georgia"/>
                <a:cs typeface="Georgia"/>
              </a:rPr>
              <a:t>the</a:t>
            </a:r>
            <a:r>
              <a:rPr dirty="0">
                <a:latin typeface="Georgia"/>
                <a:cs typeface="Georgia"/>
              </a:rPr>
              <a:t>	</a:t>
            </a:r>
            <a:r>
              <a:rPr spc="-10" dirty="0">
                <a:latin typeface="Georgia"/>
                <a:cs typeface="Georgia"/>
              </a:rPr>
              <a:t>Small</a:t>
            </a:r>
            <a:r>
              <a:rPr dirty="0">
                <a:latin typeface="Georgia"/>
                <a:cs typeface="Georgia"/>
              </a:rPr>
              <a:t>	</a:t>
            </a:r>
            <a:r>
              <a:rPr spc="-50" dirty="0">
                <a:latin typeface="Georgia"/>
                <a:cs typeface="Georgia"/>
              </a:rPr>
              <a:t>&amp;</a:t>
            </a:r>
            <a:r>
              <a:rPr dirty="0">
                <a:latin typeface="Georgia"/>
                <a:cs typeface="Georgia"/>
              </a:rPr>
              <a:t>	</a:t>
            </a:r>
            <a:r>
              <a:rPr spc="-10" dirty="0">
                <a:latin typeface="Georgia"/>
                <a:cs typeface="Georgia"/>
              </a:rPr>
              <a:t>Marginal</a:t>
            </a:r>
            <a:r>
              <a:rPr dirty="0">
                <a:latin typeface="Georgia"/>
                <a:cs typeface="Georgia"/>
              </a:rPr>
              <a:t>	</a:t>
            </a:r>
            <a:r>
              <a:rPr spc="-10" dirty="0">
                <a:latin typeface="Georgia"/>
                <a:cs typeface="Georgia"/>
              </a:rPr>
              <a:t>Farmers</a:t>
            </a:r>
            <a:r>
              <a:rPr dirty="0">
                <a:latin typeface="Georgia"/>
                <a:cs typeface="Georgia"/>
              </a:rPr>
              <a:t>	</a:t>
            </a:r>
            <a:r>
              <a:rPr spc="-10" dirty="0">
                <a:latin typeface="Georgia"/>
                <a:cs typeface="Georgia"/>
              </a:rPr>
              <a:t>remained</a:t>
            </a:r>
            <a:endParaRPr dirty="0">
              <a:latin typeface="Georgia"/>
              <a:cs typeface="Georgia"/>
            </a:endParaRPr>
          </a:p>
          <a:p>
            <a:pPr marL="355600">
              <a:lnSpc>
                <a:spcPct val="100000"/>
              </a:lnSpc>
            </a:pPr>
            <a:r>
              <a:rPr dirty="0">
                <a:latin typeface="Georgia"/>
                <a:cs typeface="Georgia"/>
              </a:rPr>
              <a:t>unorganised</a:t>
            </a:r>
            <a:r>
              <a:rPr spc="-35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since</a:t>
            </a:r>
            <a:r>
              <a:rPr spc="-25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inception</a:t>
            </a:r>
            <a:r>
              <a:rPr spc="-45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till</a:t>
            </a:r>
            <a:r>
              <a:rPr spc="-30" dirty="0">
                <a:latin typeface="Georgia"/>
                <a:cs typeface="Georgia"/>
              </a:rPr>
              <a:t> </a:t>
            </a:r>
            <a:r>
              <a:rPr spc="-10" dirty="0">
                <a:latin typeface="Georgia"/>
                <a:cs typeface="Georgia"/>
              </a:rPr>
              <a:t>2014.</a:t>
            </a:r>
            <a:endParaRPr dirty="0">
              <a:latin typeface="Georgia"/>
              <a:cs typeface="Georgia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AutoNum type="arabicPeriod" startAt="2"/>
              <a:tabLst>
                <a:tab pos="354965" algn="l"/>
              </a:tabLst>
            </a:pPr>
            <a:r>
              <a:rPr dirty="0">
                <a:latin typeface="Georgia"/>
                <a:cs typeface="Georgia"/>
              </a:rPr>
              <a:t>Influence</a:t>
            </a:r>
            <a:r>
              <a:rPr spc="-45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of</a:t>
            </a:r>
            <a:r>
              <a:rPr spc="-15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Agitation</a:t>
            </a:r>
            <a:r>
              <a:rPr spc="-40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and</a:t>
            </a:r>
            <a:r>
              <a:rPr spc="-10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Insurgency</a:t>
            </a:r>
            <a:r>
              <a:rPr spc="-45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from</a:t>
            </a:r>
            <a:r>
              <a:rPr spc="-15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1979</a:t>
            </a:r>
            <a:r>
              <a:rPr spc="-25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to</a:t>
            </a:r>
            <a:r>
              <a:rPr spc="-25" dirty="0">
                <a:latin typeface="Georgia"/>
                <a:cs typeface="Georgia"/>
              </a:rPr>
              <a:t> </a:t>
            </a:r>
            <a:r>
              <a:rPr spc="-10" dirty="0">
                <a:latin typeface="Georgia"/>
                <a:cs typeface="Georgia"/>
              </a:rPr>
              <a:t>2005.</a:t>
            </a:r>
            <a:endParaRPr dirty="0">
              <a:latin typeface="Georgia"/>
              <a:cs typeface="Georgia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AutoNum type="arabicPeriod" startAt="2"/>
              <a:tabLst>
                <a:tab pos="354965" algn="l"/>
              </a:tabLst>
            </a:pPr>
            <a:r>
              <a:rPr dirty="0">
                <a:latin typeface="Georgia"/>
                <a:cs typeface="Georgia"/>
              </a:rPr>
              <a:t>No</a:t>
            </a:r>
            <a:r>
              <a:rPr spc="-25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Investment</a:t>
            </a:r>
            <a:r>
              <a:rPr spc="-20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Banking</a:t>
            </a:r>
            <a:r>
              <a:rPr spc="-25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with</a:t>
            </a:r>
            <a:r>
              <a:rPr spc="-35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Unorganised</a:t>
            </a:r>
            <a:r>
              <a:rPr spc="-15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Agri</a:t>
            </a:r>
            <a:r>
              <a:rPr spc="-20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&amp;</a:t>
            </a:r>
            <a:r>
              <a:rPr spc="-20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Allied</a:t>
            </a:r>
            <a:r>
              <a:rPr spc="-25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Sector</a:t>
            </a:r>
            <a:r>
              <a:rPr spc="-20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has</a:t>
            </a:r>
            <a:r>
              <a:rPr spc="-20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been</a:t>
            </a:r>
            <a:r>
              <a:rPr spc="-25" dirty="0">
                <a:latin typeface="Georgia"/>
                <a:cs typeface="Georgia"/>
              </a:rPr>
              <a:t> </a:t>
            </a:r>
            <a:r>
              <a:rPr spc="-10" dirty="0" smtClean="0">
                <a:latin typeface="Georgia"/>
                <a:cs typeface="Georgia"/>
              </a:rPr>
              <a:t>established</a:t>
            </a:r>
            <a:r>
              <a:rPr lang="en-IN" spc="-10" dirty="0" smtClean="0">
                <a:latin typeface="Georgia"/>
                <a:cs typeface="Georgia"/>
              </a:rPr>
              <a:t>, but Loan like KCC, individual farm loan created a negative impact on all Bankers</a:t>
            </a:r>
            <a:r>
              <a:rPr spc="-10" dirty="0" smtClean="0">
                <a:latin typeface="Georgia"/>
                <a:cs typeface="Georgia"/>
              </a:rPr>
              <a:t>.</a:t>
            </a:r>
            <a:endParaRPr dirty="0">
              <a:latin typeface="Georgia"/>
              <a:cs typeface="Georgia"/>
            </a:endParaRPr>
          </a:p>
          <a:p>
            <a:pPr marL="355600" marR="5080" indent="-342900">
              <a:lnSpc>
                <a:spcPct val="100000"/>
              </a:lnSpc>
              <a:spcBef>
                <a:spcPts val="1205"/>
              </a:spcBef>
              <a:buAutoNum type="arabicPeriod" startAt="2"/>
              <a:tabLst>
                <a:tab pos="355600" algn="l"/>
              </a:tabLst>
            </a:pPr>
            <a:r>
              <a:rPr dirty="0">
                <a:solidFill>
                  <a:srgbClr val="C00000"/>
                </a:solidFill>
                <a:latin typeface="Georgia"/>
                <a:cs typeface="Georgia"/>
              </a:rPr>
              <a:t>Even</a:t>
            </a:r>
            <a:r>
              <a:rPr spc="23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C00000"/>
                </a:solidFill>
                <a:latin typeface="Georgia"/>
                <a:cs typeface="Georgia"/>
              </a:rPr>
              <a:t>after</a:t>
            </a:r>
            <a:r>
              <a:rPr spc="21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C00000"/>
                </a:solidFill>
                <a:latin typeface="Georgia"/>
                <a:cs typeface="Georgia"/>
              </a:rPr>
              <a:t>10</a:t>
            </a:r>
            <a:r>
              <a:rPr spc="24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C00000"/>
                </a:solidFill>
                <a:latin typeface="Georgia"/>
                <a:cs typeface="Georgia"/>
              </a:rPr>
              <a:t>years</a:t>
            </a:r>
            <a:r>
              <a:rPr spc="24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C00000"/>
                </a:solidFill>
                <a:latin typeface="Georgia"/>
                <a:cs typeface="Georgia"/>
              </a:rPr>
              <a:t>of</a:t>
            </a:r>
            <a:r>
              <a:rPr spc="229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C00000"/>
                </a:solidFill>
                <a:latin typeface="Georgia"/>
                <a:cs typeface="Georgia"/>
              </a:rPr>
              <a:t>Organised</a:t>
            </a:r>
            <a:r>
              <a:rPr spc="24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C00000"/>
                </a:solidFill>
                <a:latin typeface="Georgia"/>
                <a:cs typeface="Georgia"/>
              </a:rPr>
              <a:t>Approach</a:t>
            </a:r>
            <a:r>
              <a:rPr spc="23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C00000"/>
                </a:solidFill>
                <a:latin typeface="Georgia"/>
                <a:cs typeface="Georgia"/>
              </a:rPr>
              <a:t>of</a:t>
            </a:r>
            <a:r>
              <a:rPr spc="229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C00000"/>
                </a:solidFill>
                <a:latin typeface="Georgia"/>
                <a:cs typeface="Georgia"/>
              </a:rPr>
              <a:t>GoI,</a:t>
            </a:r>
            <a:r>
              <a:rPr spc="22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C00000"/>
                </a:solidFill>
                <a:latin typeface="Georgia"/>
                <a:cs typeface="Georgia"/>
              </a:rPr>
              <a:t>there</a:t>
            </a:r>
            <a:r>
              <a:rPr spc="23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C00000"/>
                </a:solidFill>
                <a:latin typeface="Georgia"/>
                <a:cs typeface="Georgia"/>
              </a:rPr>
              <a:t>is</a:t>
            </a:r>
            <a:r>
              <a:rPr spc="23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C00000"/>
                </a:solidFill>
                <a:latin typeface="Georgia"/>
                <a:cs typeface="Georgia"/>
              </a:rPr>
              <a:t>lack</a:t>
            </a:r>
            <a:r>
              <a:rPr spc="24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C00000"/>
                </a:solidFill>
                <a:latin typeface="Georgia"/>
                <a:cs typeface="Georgia"/>
              </a:rPr>
              <a:t>of</a:t>
            </a:r>
            <a:r>
              <a:rPr spc="229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C00000"/>
                </a:solidFill>
                <a:latin typeface="Georgia"/>
                <a:cs typeface="Georgia"/>
              </a:rPr>
              <a:t>effort</a:t>
            </a:r>
            <a:r>
              <a:rPr spc="22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C00000"/>
                </a:solidFill>
                <a:latin typeface="Georgia"/>
                <a:cs typeface="Georgia"/>
              </a:rPr>
              <a:t>to</a:t>
            </a:r>
            <a:r>
              <a:rPr spc="23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C00000"/>
                </a:solidFill>
                <a:latin typeface="Georgia"/>
                <a:cs typeface="Georgia"/>
              </a:rPr>
              <a:t>link</a:t>
            </a:r>
            <a:r>
              <a:rPr spc="229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pc="-25" dirty="0">
                <a:solidFill>
                  <a:srgbClr val="C00000"/>
                </a:solidFill>
                <a:latin typeface="Georgia"/>
                <a:cs typeface="Georgia"/>
              </a:rPr>
              <a:t>the </a:t>
            </a:r>
            <a:r>
              <a:rPr dirty="0">
                <a:solidFill>
                  <a:srgbClr val="C00000"/>
                </a:solidFill>
                <a:latin typeface="Georgia"/>
                <a:cs typeface="Georgia"/>
              </a:rPr>
              <a:t>Banks</a:t>
            </a:r>
            <a:r>
              <a:rPr spc="-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C00000"/>
                </a:solidFill>
                <a:latin typeface="Georgia"/>
                <a:cs typeface="Georgia"/>
              </a:rPr>
              <a:t>with</a:t>
            </a:r>
            <a:r>
              <a:rPr spc="-3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C00000"/>
                </a:solidFill>
                <a:latin typeface="Georgia"/>
                <a:cs typeface="Georgia"/>
              </a:rPr>
              <a:t>the</a:t>
            </a:r>
            <a:r>
              <a:rPr spc="-3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00AF50"/>
                </a:solidFill>
                <a:latin typeface="Georgia"/>
                <a:cs typeface="Georgia"/>
              </a:rPr>
              <a:t>Cluster</a:t>
            </a:r>
            <a:r>
              <a:rPr b="1" spc="-25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00AF50"/>
                </a:solidFill>
                <a:latin typeface="Georgia"/>
                <a:cs typeface="Georgia"/>
              </a:rPr>
              <a:t>Based</a:t>
            </a:r>
            <a:r>
              <a:rPr b="1" spc="-65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C00000"/>
                </a:solidFill>
                <a:latin typeface="Georgia"/>
                <a:cs typeface="Georgia"/>
              </a:rPr>
              <a:t>Organised</a:t>
            </a:r>
            <a:r>
              <a:rPr spc="-2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00AF50"/>
                </a:solidFill>
                <a:latin typeface="Georgia"/>
                <a:cs typeface="Georgia"/>
              </a:rPr>
              <a:t>Agri</a:t>
            </a:r>
            <a:r>
              <a:rPr b="1" spc="-30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00AF50"/>
                </a:solidFill>
                <a:latin typeface="Georgia"/>
                <a:cs typeface="Georgia"/>
              </a:rPr>
              <a:t>&amp;</a:t>
            </a:r>
            <a:r>
              <a:rPr b="1" spc="-20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00AF50"/>
                </a:solidFill>
                <a:latin typeface="Georgia"/>
                <a:cs typeface="Georgia"/>
              </a:rPr>
              <a:t>Allied</a:t>
            </a:r>
            <a:r>
              <a:rPr b="1" spc="-30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00AF50"/>
                </a:solidFill>
                <a:latin typeface="Georgia"/>
                <a:cs typeface="Georgia"/>
              </a:rPr>
              <a:t>Sector</a:t>
            </a:r>
            <a:r>
              <a:rPr b="1" spc="-55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C00000"/>
                </a:solidFill>
                <a:latin typeface="Georgia"/>
                <a:cs typeface="Georgia"/>
              </a:rPr>
              <a:t>in</a:t>
            </a:r>
            <a:r>
              <a:rPr spc="-1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pc="-10" dirty="0">
                <a:solidFill>
                  <a:srgbClr val="C00000"/>
                </a:solidFill>
                <a:latin typeface="Georgia"/>
                <a:cs typeface="Georgia"/>
              </a:rPr>
              <a:t>Assam.</a:t>
            </a:r>
            <a:endParaRPr dirty="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89176" y="3470147"/>
            <a:ext cx="8493760" cy="708660"/>
          </a:xfrm>
          <a:prstGeom prst="rect">
            <a:avLst/>
          </a:prstGeom>
          <a:solidFill>
            <a:srgbClr val="E1EFD9"/>
          </a:solidFill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1440" marR="204470">
              <a:lnSpc>
                <a:spcPct val="100000"/>
              </a:lnSpc>
              <a:spcBef>
                <a:spcPts val="240"/>
              </a:spcBef>
            </a:pPr>
            <a:r>
              <a:rPr sz="2000" b="1" spc="-10" dirty="0">
                <a:latin typeface="Calibri"/>
                <a:cs typeface="Calibri"/>
              </a:rPr>
              <a:t>Operational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Challenge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at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Bank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and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Branch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level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Schematic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/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Non-</a:t>
            </a:r>
            <a:r>
              <a:rPr sz="2000" b="1" spc="-10" dirty="0">
                <a:latin typeface="Calibri"/>
                <a:cs typeface="Calibri"/>
              </a:rPr>
              <a:t>schematic </a:t>
            </a:r>
            <a:r>
              <a:rPr sz="2000" b="1" dirty="0">
                <a:latin typeface="Calibri"/>
                <a:cs typeface="Calibri"/>
              </a:rPr>
              <a:t>Funding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(Small</a:t>
            </a:r>
            <a:r>
              <a:rPr sz="2000" b="1" i="1" spc="-6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Ticket</a:t>
            </a:r>
            <a:r>
              <a:rPr sz="2000" b="1" i="1" spc="-3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Loan</a:t>
            </a:r>
            <a:r>
              <a:rPr sz="2000" b="1" i="1" spc="-5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size)</a:t>
            </a:r>
            <a:r>
              <a:rPr sz="2000" b="1" i="1" spc="-2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and</a:t>
            </a:r>
            <a:r>
              <a:rPr sz="2000" b="1" i="1" spc="-50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others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67916" y="4343400"/>
            <a:ext cx="9871710" cy="21364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</a:tabLst>
            </a:pPr>
            <a:r>
              <a:rPr dirty="0">
                <a:latin typeface="Georgia"/>
                <a:cs typeface="Georgia"/>
              </a:rPr>
              <a:t>Lack</a:t>
            </a:r>
            <a:r>
              <a:rPr spc="250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of</a:t>
            </a:r>
            <a:r>
              <a:rPr spc="240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understanding</a:t>
            </a:r>
            <a:r>
              <a:rPr spc="250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and</a:t>
            </a:r>
            <a:r>
              <a:rPr spc="250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awareness</a:t>
            </a:r>
            <a:r>
              <a:rPr spc="245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about</a:t>
            </a:r>
            <a:r>
              <a:rPr spc="250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this</a:t>
            </a:r>
            <a:r>
              <a:rPr spc="245" dirty="0"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C00000"/>
                </a:solidFill>
                <a:latin typeface="Georgia"/>
                <a:cs typeface="Georgia"/>
              </a:rPr>
              <a:t>Cluster</a:t>
            </a:r>
            <a:r>
              <a:rPr b="1" spc="21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C00000"/>
                </a:solidFill>
                <a:latin typeface="Georgia"/>
                <a:cs typeface="Georgia"/>
              </a:rPr>
              <a:t>Approach</a:t>
            </a:r>
            <a:r>
              <a:rPr b="1" spc="23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at</a:t>
            </a:r>
            <a:r>
              <a:rPr spc="250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the</a:t>
            </a:r>
            <a:r>
              <a:rPr spc="250" dirty="0">
                <a:latin typeface="Georgia"/>
                <a:cs typeface="Georgia"/>
              </a:rPr>
              <a:t> </a:t>
            </a:r>
            <a:r>
              <a:rPr spc="-20" dirty="0">
                <a:latin typeface="Georgia"/>
                <a:cs typeface="Georgia"/>
              </a:rPr>
              <a:t>Bank</a:t>
            </a:r>
            <a:endParaRPr dirty="0">
              <a:latin typeface="Georgia"/>
              <a:cs typeface="Georgia"/>
            </a:endParaRPr>
          </a:p>
          <a:p>
            <a:pPr marL="355600">
              <a:lnSpc>
                <a:spcPct val="100000"/>
              </a:lnSpc>
            </a:pPr>
            <a:r>
              <a:rPr dirty="0">
                <a:latin typeface="Georgia"/>
                <a:cs typeface="Georgia"/>
              </a:rPr>
              <a:t>and</a:t>
            </a:r>
            <a:r>
              <a:rPr spc="-35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it’s</a:t>
            </a:r>
            <a:r>
              <a:rPr spc="-40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Branch</a:t>
            </a:r>
            <a:r>
              <a:rPr spc="-20" dirty="0">
                <a:latin typeface="Georgia"/>
                <a:cs typeface="Georgia"/>
              </a:rPr>
              <a:t> </a:t>
            </a:r>
            <a:r>
              <a:rPr spc="-10" dirty="0">
                <a:latin typeface="Georgia"/>
                <a:cs typeface="Georgia"/>
              </a:rPr>
              <a:t>level.</a:t>
            </a:r>
            <a:endParaRPr dirty="0">
              <a:latin typeface="Georgia"/>
              <a:cs typeface="Georgia"/>
            </a:endParaRPr>
          </a:p>
          <a:p>
            <a:pPr marL="354965" indent="-342265">
              <a:lnSpc>
                <a:spcPct val="100000"/>
              </a:lnSpc>
              <a:spcBef>
                <a:spcPts val="1205"/>
              </a:spcBef>
              <a:buAutoNum type="arabicPeriod" startAt="2"/>
              <a:tabLst>
                <a:tab pos="354965" algn="l"/>
              </a:tabLst>
            </a:pPr>
            <a:r>
              <a:rPr dirty="0">
                <a:latin typeface="Georgia"/>
                <a:cs typeface="Georgia"/>
              </a:rPr>
              <a:t>Preparing</a:t>
            </a:r>
            <a:r>
              <a:rPr spc="-50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Appraisal</a:t>
            </a:r>
            <a:r>
              <a:rPr spc="-45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at</a:t>
            </a:r>
            <a:r>
              <a:rPr spc="-55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Bank’s</a:t>
            </a:r>
            <a:r>
              <a:rPr spc="-45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Branch</a:t>
            </a:r>
            <a:r>
              <a:rPr spc="-35" dirty="0">
                <a:latin typeface="Georgia"/>
                <a:cs typeface="Georgia"/>
              </a:rPr>
              <a:t> </a:t>
            </a:r>
            <a:r>
              <a:rPr spc="-10" dirty="0">
                <a:latin typeface="Georgia"/>
                <a:cs typeface="Georgia"/>
              </a:rPr>
              <a:t>Level.</a:t>
            </a:r>
            <a:endParaRPr dirty="0">
              <a:latin typeface="Georgia"/>
              <a:cs typeface="Georgia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AutoNum type="arabicPeriod" startAt="2"/>
              <a:tabLst>
                <a:tab pos="354965" algn="l"/>
              </a:tabLst>
            </a:pPr>
            <a:r>
              <a:rPr dirty="0">
                <a:latin typeface="Georgia"/>
                <a:cs typeface="Georgia"/>
              </a:rPr>
              <a:t>Prolonged</a:t>
            </a:r>
            <a:r>
              <a:rPr spc="-25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responding</a:t>
            </a:r>
            <a:r>
              <a:rPr spc="-30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time</a:t>
            </a:r>
            <a:r>
              <a:rPr spc="-25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even</a:t>
            </a:r>
            <a:r>
              <a:rPr spc="-40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for</a:t>
            </a:r>
            <a:r>
              <a:rPr spc="-25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Rejection</a:t>
            </a:r>
            <a:r>
              <a:rPr spc="-35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of</a:t>
            </a:r>
            <a:r>
              <a:rPr spc="-25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Proposal</a:t>
            </a:r>
            <a:r>
              <a:rPr spc="-10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with</a:t>
            </a:r>
            <a:r>
              <a:rPr spc="-35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merit</a:t>
            </a:r>
            <a:r>
              <a:rPr spc="-20" dirty="0">
                <a:latin typeface="Georgia"/>
                <a:cs typeface="Georgia"/>
              </a:rPr>
              <a:t> </a:t>
            </a:r>
            <a:r>
              <a:rPr spc="-10" dirty="0">
                <a:latin typeface="Georgia"/>
                <a:cs typeface="Georgia"/>
              </a:rPr>
              <a:t>consideration.</a:t>
            </a:r>
            <a:endParaRPr dirty="0">
              <a:latin typeface="Georgia"/>
              <a:cs typeface="Georgia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AutoNum type="arabicPeriod" startAt="2"/>
              <a:tabLst>
                <a:tab pos="354965" algn="l"/>
              </a:tabLst>
            </a:pPr>
            <a:r>
              <a:rPr spc="-10" dirty="0">
                <a:latin typeface="Georgia"/>
                <a:cs typeface="Georgia"/>
              </a:rPr>
              <a:t>Non-</a:t>
            </a:r>
            <a:r>
              <a:rPr dirty="0">
                <a:latin typeface="Georgia"/>
                <a:cs typeface="Georgia"/>
              </a:rPr>
              <a:t>availability</a:t>
            </a:r>
            <a:r>
              <a:rPr spc="75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of</a:t>
            </a:r>
            <a:r>
              <a:rPr spc="80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Bank</a:t>
            </a:r>
            <a:r>
              <a:rPr spc="85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Products</a:t>
            </a:r>
            <a:r>
              <a:rPr spc="95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with</a:t>
            </a:r>
            <a:r>
              <a:rPr spc="75" dirty="0"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C00000"/>
                </a:solidFill>
                <a:latin typeface="Georgia"/>
                <a:cs typeface="Georgia"/>
              </a:rPr>
              <a:t>Cluster</a:t>
            </a:r>
            <a:r>
              <a:rPr b="1" spc="5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C00000"/>
                </a:solidFill>
                <a:latin typeface="Georgia"/>
                <a:cs typeface="Georgia"/>
              </a:rPr>
              <a:t>Approach</a:t>
            </a:r>
            <a:r>
              <a:rPr b="1" spc="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due</a:t>
            </a:r>
            <a:r>
              <a:rPr spc="95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to</a:t>
            </a:r>
            <a:r>
              <a:rPr spc="75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Assam’s</a:t>
            </a:r>
            <a:r>
              <a:rPr spc="85" dirty="0">
                <a:latin typeface="Georgia"/>
                <a:cs typeface="Georgia"/>
              </a:rPr>
              <a:t> </a:t>
            </a:r>
            <a:r>
              <a:rPr spc="-10" dirty="0">
                <a:latin typeface="Georgia"/>
                <a:cs typeface="Georgia"/>
              </a:rPr>
              <a:t>History</a:t>
            </a:r>
            <a:endParaRPr dirty="0">
              <a:latin typeface="Georgia"/>
              <a:cs typeface="Georgia"/>
            </a:endParaRPr>
          </a:p>
          <a:p>
            <a:pPr marL="355600">
              <a:lnSpc>
                <a:spcPct val="100000"/>
              </a:lnSpc>
            </a:pPr>
            <a:r>
              <a:rPr dirty="0">
                <a:latin typeface="Georgia"/>
                <a:cs typeface="Georgia"/>
              </a:rPr>
              <a:t>of</a:t>
            </a:r>
            <a:r>
              <a:rPr spc="-35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Bank</a:t>
            </a:r>
            <a:r>
              <a:rPr spc="-15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Linkage</a:t>
            </a:r>
            <a:r>
              <a:rPr spc="-25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in</a:t>
            </a:r>
            <a:r>
              <a:rPr spc="-15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Agri</a:t>
            </a:r>
            <a:r>
              <a:rPr spc="-30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&amp;</a:t>
            </a:r>
            <a:r>
              <a:rPr spc="-15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Allied</a:t>
            </a:r>
            <a:r>
              <a:rPr spc="-50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and</a:t>
            </a:r>
            <a:r>
              <a:rPr spc="-15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MSE</a:t>
            </a:r>
            <a:r>
              <a:rPr spc="-30" dirty="0">
                <a:latin typeface="Georgia"/>
                <a:cs typeface="Georgia"/>
              </a:rPr>
              <a:t> </a:t>
            </a:r>
            <a:r>
              <a:rPr spc="-10" dirty="0">
                <a:latin typeface="Georgia"/>
                <a:cs typeface="Georgia"/>
              </a:rPr>
              <a:t>Sector.</a:t>
            </a:r>
            <a:endParaRPr dirty="0">
              <a:latin typeface="Georgia"/>
              <a:cs typeface="Georgia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963" y="549667"/>
            <a:ext cx="1452305" cy="9927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88" y="6132097"/>
            <a:ext cx="1163091" cy="654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600200"/>
            <a:ext cx="2032766" cy="226525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38957" y="1295400"/>
            <a:ext cx="9204960" cy="1730602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433705" marR="838200" indent="-342900">
              <a:lnSpc>
                <a:spcPct val="100000"/>
              </a:lnSpc>
              <a:spcBef>
                <a:spcPts val="295"/>
              </a:spcBef>
              <a:buFont typeface="+mj-lt"/>
              <a:buAutoNum type="arabicPeriod" startAt="2"/>
              <a:tabLst>
                <a:tab pos="433705" algn="l"/>
              </a:tabLst>
            </a:pPr>
            <a:r>
              <a:rPr b="1" dirty="0">
                <a:solidFill>
                  <a:srgbClr val="FF0000"/>
                </a:solidFill>
                <a:latin typeface="Georgia"/>
                <a:cs typeface="Georgia"/>
              </a:rPr>
              <a:t>Introduction</a:t>
            </a:r>
            <a:r>
              <a:rPr b="1" spc="-6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FF0000"/>
                </a:solidFill>
                <a:latin typeface="Georgia"/>
                <a:cs typeface="Georgia"/>
              </a:rPr>
              <a:t>of</a:t>
            </a:r>
            <a:r>
              <a:rPr b="1" spc="-9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lang="en-IN" b="1" spc="-90" dirty="0" smtClean="0">
                <a:solidFill>
                  <a:srgbClr val="FF0000"/>
                </a:solidFill>
                <a:latin typeface="Georgia"/>
                <a:cs typeface="Georgia"/>
              </a:rPr>
              <a:t> Customised Loan Product </a:t>
            </a:r>
            <a:r>
              <a:rPr b="1" dirty="0" smtClean="0">
                <a:solidFill>
                  <a:srgbClr val="FF0000"/>
                </a:solidFill>
                <a:latin typeface="Georgia"/>
                <a:cs typeface="Georgia"/>
              </a:rPr>
              <a:t>with</a:t>
            </a:r>
            <a:r>
              <a:rPr b="1" spc="-90" dirty="0" smtClean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FF0000"/>
                </a:solidFill>
                <a:latin typeface="Georgia"/>
                <a:cs typeface="Georgia"/>
              </a:rPr>
              <a:t>Cluster</a:t>
            </a:r>
            <a:r>
              <a:rPr b="1" spc="-6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FF0000"/>
                </a:solidFill>
                <a:latin typeface="Georgia"/>
                <a:cs typeface="Georgia"/>
              </a:rPr>
              <a:t>Approach</a:t>
            </a:r>
            <a:r>
              <a:rPr b="1" spc="-4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b="1" spc="-25" dirty="0">
                <a:solidFill>
                  <a:srgbClr val="FF0000"/>
                </a:solidFill>
                <a:latin typeface="Georgia"/>
                <a:cs typeface="Georgia"/>
              </a:rPr>
              <a:t>to </a:t>
            </a:r>
            <a:r>
              <a:rPr b="1" dirty="0">
                <a:solidFill>
                  <a:srgbClr val="FF0000"/>
                </a:solidFill>
                <a:latin typeface="Georgia"/>
                <a:cs typeface="Georgia"/>
              </a:rPr>
              <a:t>attain</a:t>
            </a:r>
            <a:r>
              <a:rPr b="1" spc="-8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FF0000"/>
                </a:solidFill>
                <a:latin typeface="Georgia"/>
                <a:cs typeface="Georgia"/>
              </a:rPr>
              <a:t>economy</a:t>
            </a:r>
            <a:r>
              <a:rPr b="1" spc="-3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FF0000"/>
                </a:solidFill>
                <a:latin typeface="Georgia"/>
                <a:cs typeface="Georgia"/>
              </a:rPr>
              <a:t>of</a:t>
            </a:r>
            <a:r>
              <a:rPr b="1" spc="-8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b="1" spc="-10" dirty="0">
                <a:solidFill>
                  <a:srgbClr val="FF0000"/>
                </a:solidFill>
                <a:latin typeface="Georgia"/>
                <a:cs typeface="Georgia"/>
              </a:rPr>
              <a:t>scale</a:t>
            </a:r>
            <a:endParaRPr dirty="0">
              <a:latin typeface="Georgia"/>
              <a:cs typeface="Georgia"/>
            </a:endParaRPr>
          </a:p>
          <a:p>
            <a:pPr marL="1348105" lvl="1" indent="-342900">
              <a:lnSpc>
                <a:spcPct val="100000"/>
              </a:lnSpc>
              <a:spcBef>
                <a:spcPts val="1200"/>
              </a:spcBef>
              <a:buAutoNum type="alphaLcPeriod"/>
              <a:tabLst>
                <a:tab pos="1348105" algn="l"/>
              </a:tabLst>
            </a:pPr>
            <a:r>
              <a:rPr b="1" dirty="0">
                <a:solidFill>
                  <a:srgbClr val="00AF50"/>
                </a:solidFill>
                <a:latin typeface="Georgia"/>
                <a:cs typeface="Georgia"/>
              </a:rPr>
              <a:t>Cultivation</a:t>
            </a:r>
            <a:r>
              <a:rPr b="1" spc="-70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00AF50"/>
                </a:solidFill>
                <a:latin typeface="Georgia"/>
                <a:cs typeface="Georgia"/>
              </a:rPr>
              <a:t>&amp;</a:t>
            </a:r>
            <a:r>
              <a:rPr b="1" spc="-65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00AF50"/>
                </a:solidFill>
                <a:latin typeface="Georgia"/>
                <a:cs typeface="Georgia"/>
              </a:rPr>
              <a:t>Plantation</a:t>
            </a:r>
            <a:r>
              <a:rPr b="1" spc="-40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sz="1400" b="1" spc="-10" dirty="0">
                <a:solidFill>
                  <a:srgbClr val="0D0D0D"/>
                </a:solidFill>
                <a:latin typeface="Georgia"/>
                <a:cs typeface="Georgia"/>
              </a:rPr>
              <a:t>(FPO/FPC/FIG/SHG/PRG)</a:t>
            </a:r>
            <a:endParaRPr sz="1400" dirty="0">
              <a:latin typeface="Georgia"/>
              <a:cs typeface="Georgia"/>
            </a:endParaRPr>
          </a:p>
          <a:p>
            <a:pPr marL="1348105" lvl="1" indent="-342900">
              <a:lnSpc>
                <a:spcPct val="100000"/>
              </a:lnSpc>
              <a:spcBef>
                <a:spcPts val="1200"/>
              </a:spcBef>
              <a:buAutoNum type="alphaLcPeriod"/>
              <a:tabLst>
                <a:tab pos="1348105" algn="l"/>
              </a:tabLst>
            </a:pPr>
            <a:r>
              <a:rPr b="1" dirty="0">
                <a:solidFill>
                  <a:srgbClr val="001F5F"/>
                </a:solidFill>
                <a:latin typeface="Georgia"/>
                <a:cs typeface="Georgia"/>
              </a:rPr>
              <a:t>MSE</a:t>
            </a:r>
            <a:r>
              <a:rPr b="1" spc="-7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001F5F"/>
                </a:solidFill>
                <a:latin typeface="Georgia"/>
                <a:cs typeface="Georgia"/>
              </a:rPr>
              <a:t>Sector</a:t>
            </a:r>
            <a:r>
              <a:rPr b="1" spc="-4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001F5F"/>
                </a:solidFill>
                <a:latin typeface="Georgia"/>
                <a:cs typeface="Georgia"/>
              </a:rPr>
              <a:t>Micro</a:t>
            </a:r>
            <a:r>
              <a:rPr b="1" spc="-5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001F5F"/>
                </a:solidFill>
                <a:latin typeface="Georgia"/>
                <a:cs typeface="Georgia"/>
              </a:rPr>
              <a:t>Food</a:t>
            </a:r>
            <a:r>
              <a:rPr b="1" spc="-5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001F5F"/>
                </a:solidFill>
                <a:latin typeface="Georgia"/>
                <a:cs typeface="Georgia"/>
              </a:rPr>
              <a:t>Processing</a:t>
            </a:r>
            <a:r>
              <a:rPr b="1" spc="-5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001F5F"/>
                </a:solidFill>
                <a:latin typeface="Georgia"/>
                <a:cs typeface="Georgia"/>
              </a:rPr>
              <a:t>/</a:t>
            </a:r>
            <a:r>
              <a:rPr b="1" spc="-7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001F5F"/>
                </a:solidFill>
                <a:latin typeface="Georgia"/>
                <a:cs typeface="Georgia"/>
              </a:rPr>
              <a:t>Value</a:t>
            </a:r>
            <a:r>
              <a:rPr b="1" spc="-4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001F5F"/>
                </a:solidFill>
                <a:latin typeface="Georgia"/>
                <a:cs typeface="Georgia"/>
              </a:rPr>
              <a:t>Addition</a:t>
            </a:r>
            <a:r>
              <a:rPr b="1" spc="-4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b="1" spc="-50" dirty="0">
                <a:solidFill>
                  <a:srgbClr val="001F5F"/>
                </a:solidFill>
                <a:latin typeface="Georgia"/>
                <a:cs typeface="Georgia"/>
              </a:rPr>
              <a:t>–</a:t>
            </a:r>
            <a:endParaRPr dirty="0">
              <a:latin typeface="Georgia"/>
              <a:cs typeface="Georgia"/>
            </a:endParaRPr>
          </a:p>
          <a:p>
            <a:pPr marL="134874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0D0D0D"/>
                </a:solidFill>
                <a:latin typeface="Georgia"/>
                <a:cs typeface="Georgia"/>
              </a:rPr>
              <a:t>(Cluster</a:t>
            </a:r>
            <a:r>
              <a:rPr sz="1400" b="1" spc="-50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sz="1400" b="1" dirty="0">
                <a:solidFill>
                  <a:srgbClr val="0D0D0D"/>
                </a:solidFill>
                <a:latin typeface="Georgia"/>
                <a:cs typeface="Georgia"/>
              </a:rPr>
              <a:t>Micro</a:t>
            </a:r>
            <a:r>
              <a:rPr sz="1400" b="1" spc="-30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sz="1400" b="1" dirty="0">
                <a:solidFill>
                  <a:srgbClr val="0D0D0D"/>
                </a:solidFill>
                <a:latin typeface="Georgia"/>
                <a:cs typeface="Georgia"/>
              </a:rPr>
              <a:t>Food</a:t>
            </a:r>
            <a:r>
              <a:rPr sz="1400" b="1" spc="-20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sz="1400" b="1" spc="-10" dirty="0">
                <a:solidFill>
                  <a:srgbClr val="0D0D0D"/>
                </a:solidFill>
                <a:latin typeface="Georgia"/>
                <a:cs typeface="Georgia"/>
              </a:rPr>
              <a:t>Processor)</a:t>
            </a:r>
            <a:endParaRPr sz="14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38957" y="3354094"/>
            <a:ext cx="9204960" cy="1022716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433705" indent="-342900">
              <a:lnSpc>
                <a:spcPct val="100000"/>
              </a:lnSpc>
              <a:spcBef>
                <a:spcPts val="295"/>
              </a:spcBef>
              <a:buFont typeface="+mj-lt"/>
              <a:buAutoNum type="arabicPeriod" startAt="3"/>
              <a:tabLst>
                <a:tab pos="548005" algn="l"/>
              </a:tabLst>
            </a:pPr>
            <a:r>
              <a:rPr b="1" dirty="0">
                <a:solidFill>
                  <a:srgbClr val="FF0000"/>
                </a:solidFill>
                <a:latin typeface="Georgia"/>
                <a:cs typeface="Georgia"/>
              </a:rPr>
              <a:t>To</a:t>
            </a:r>
            <a:r>
              <a:rPr b="1" spc="-3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FF0000"/>
                </a:solidFill>
                <a:latin typeface="Georgia"/>
                <a:cs typeface="Georgia"/>
              </a:rPr>
              <a:t>Appoint</a:t>
            </a:r>
            <a:r>
              <a:rPr b="1" spc="-6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FF0000"/>
                </a:solidFill>
                <a:latin typeface="Georgia"/>
                <a:cs typeface="Georgia"/>
              </a:rPr>
              <a:t>Program</a:t>
            </a:r>
            <a:r>
              <a:rPr b="1" spc="-2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FF0000"/>
                </a:solidFill>
                <a:latin typeface="Georgia"/>
                <a:cs typeface="Georgia"/>
              </a:rPr>
              <a:t>Management</a:t>
            </a:r>
            <a:r>
              <a:rPr b="1" spc="-2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FF0000"/>
                </a:solidFill>
                <a:latin typeface="Georgia"/>
                <a:cs typeface="Georgia"/>
              </a:rPr>
              <a:t>Unit</a:t>
            </a:r>
            <a:r>
              <a:rPr b="1" spc="-5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b="1" spc="-10" dirty="0">
                <a:solidFill>
                  <a:srgbClr val="FF0000"/>
                </a:solidFill>
                <a:latin typeface="Georgia"/>
                <a:cs typeface="Georgia"/>
              </a:rPr>
              <a:t>(PMU)</a:t>
            </a:r>
            <a:endParaRPr dirty="0">
              <a:latin typeface="Georgia"/>
              <a:cs typeface="Georgia"/>
            </a:endParaRPr>
          </a:p>
          <a:p>
            <a:pPr marL="1347470" marR="273050" lvl="1" indent="-342265">
              <a:lnSpc>
                <a:spcPct val="100000"/>
              </a:lnSpc>
              <a:spcBef>
                <a:spcPts val="1200"/>
              </a:spcBef>
              <a:buAutoNum type="alphaLcPeriod"/>
              <a:tabLst>
                <a:tab pos="1348740" algn="l"/>
              </a:tabLst>
            </a:pPr>
            <a:r>
              <a:rPr b="1" dirty="0">
                <a:solidFill>
                  <a:srgbClr val="001F5F"/>
                </a:solidFill>
                <a:latin typeface="Georgia"/>
                <a:cs typeface="Georgia"/>
              </a:rPr>
              <a:t>To</a:t>
            </a:r>
            <a:r>
              <a:rPr b="1" spc="-3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001F5F"/>
                </a:solidFill>
                <a:latin typeface="Georgia"/>
                <a:cs typeface="Georgia"/>
              </a:rPr>
              <a:t>tide</a:t>
            </a:r>
            <a:r>
              <a:rPr b="1" spc="-3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001F5F"/>
                </a:solidFill>
                <a:latin typeface="Georgia"/>
                <a:cs typeface="Georgia"/>
              </a:rPr>
              <a:t>over</a:t>
            </a:r>
            <a:r>
              <a:rPr b="1" spc="-1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001F5F"/>
                </a:solidFill>
                <a:latin typeface="Georgia"/>
                <a:cs typeface="Georgia"/>
              </a:rPr>
              <a:t>the</a:t>
            </a:r>
            <a:r>
              <a:rPr b="1" spc="-3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001F5F"/>
                </a:solidFill>
                <a:latin typeface="Georgia"/>
                <a:cs typeface="Georgia"/>
              </a:rPr>
              <a:t>initial</a:t>
            </a:r>
            <a:r>
              <a:rPr b="1" spc="-4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001F5F"/>
                </a:solidFill>
                <a:latin typeface="Georgia"/>
                <a:cs typeface="Georgia"/>
              </a:rPr>
              <a:t>crisis</a:t>
            </a:r>
            <a:r>
              <a:rPr b="1" spc="-4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001F5F"/>
                </a:solidFill>
                <a:latin typeface="Georgia"/>
                <a:cs typeface="Georgia"/>
              </a:rPr>
              <a:t>at</a:t>
            </a:r>
            <a:r>
              <a:rPr b="1" spc="-4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001F5F"/>
                </a:solidFill>
                <a:latin typeface="Georgia"/>
                <a:cs typeface="Georgia"/>
              </a:rPr>
              <a:t>Branch</a:t>
            </a:r>
            <a:r>
              <a:rPr b="1" spc="-3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001F5F"/>
                </a:solidFill>
                <a:latin typeface="Georgia"/>
                <a:cs typeface="Georgia"/>
              </a:rPr>
              <a:t>Level</a:t>
            </a:r>
            <a:r>
              <a:rPr b="1" spc="-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b="1" spc="-25" dirty="0">
                <a:solidFill>
                  <a:srgbClr val="001F5F"/>
                </a:solidFill>
                <a:latin typeface="Georgia"/>
                <a:cs typeface="Georgia"/>
              </a:rPr>
              <a:t>and </a:t>
            </a:r>
            <a:r>
              <a:rPr b="1" spc="-10" dirty="0" smtClean="0">
                <a:solidFill>
                  <a:srgbClr val="001F5F"/>
                </a:solidFill>
                <a:latin typeface="Georgia"/>
                <a:cs typeface="Georgia"/>
              </a:rPr>
              <a:t>co</a:t>
            </a:r>
            <a:r>
              <a:rPr lang="en-IN" b="1" spc="-10" dirty="0" smtClean="0">
                <a:solidFill>
                  <a:srgbClr val="001F5F"/>
                </a:solidFill>
                <a:latin typeface="Georgia"/>
                <a:cs typeface="Georgia"/>
              </a:rPr>
              <a:t>-</a:t>
            </a:r>
            <a:r>
              <a:rPr b="1" dirty="0" smtClean="0">
                <a:solidFill>
                  <a:srgbClr val="001F5F"/>
                </a:solidFill>
                <a:latin typeface="Georgia"/>
                <a:cs typeface="Georgia"/>
              </a:rPr>
              <a:t>ordination</a:t>
            </a:r>
            <a:r>
              <a:rPr b="1" spc="-60" dirty="0" smtClean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001F5F"/>
                </a:solidFill>
                <a:latin typeface="Georgia"/>
                <a:cs typeface="Georgia"/>
              </a:rPr>
              <a:t>with</a:t>
            </a:r>
            <a:r>
              <a:rPr b="1" spc="-4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001F5F"/>
                </a:solidFill>
                <a:latin typeface="Georgia"/>
                <a:cs typeface="Georgia"/>
              </a:rPr>
              <a:t>the</a:t>
            </a:r>
            <a:r>
              <a:rPr b="1" spc="-4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001F5F"/>
                </a:solidFill>
                <a:latin typeface="Georgia"/>
                <a:cs typeface="Georgia"/>
              </a:rPr>
              <a:t>higher</a:t>
            </a:r>
            <a:r>
              <a:rPr b="1" spc="-25" dirty="0">
                <a:solidFill>
                  <a:srgbClr val="001F5F"/>
                </a:solidFill>
                <a:latin typeface="Georgia"/>
                <a:cs typeface="Georgia"/>
              </a:rPr>
              <a:t> ups</a:t>
            </a:r>
            <a:endParaRPr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2449" y="4643437"/>
            <a:ext cx="11015280" cy="1700466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547688" indent="-457200" algn="just">
              <a:lnSpc>
                <a:spcPct val="100000"/>
              </a:lnSpc>
              <a:spcBef>
                <a:spcPts val="300"/>
              </a:spcBef>
              <a:buFont typeface="+mj-lt"/>
              <a:buAutoNum type="arabicPeriod" startAt="4"/>
            </a:pPr>
            <a:r>
              <a:rPr b="1" dirty="0" smtClean="0">
                <a:solidFill>
                  <a:srgbClr val="0D0D0D"/>
                </a:solidFill>
                <a:latin typeface="Georgia"/>
                <a:cs typeface="Georgia"/>
              </a:rPr>
              <a:t>Few</a:t>
            </a:r>
            <a:r>
              <a:rPr b="1" spc="-70" dirty="0" smtClean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0D0D0D"/>
                </a:solidFill>
                <a:latin typeface="Georgia"/>
                <a:cs typeface="Georgia"/>
              </a:rPr>
              <a:t>Workshops</a:t>
            </a:r>
            <a:r>
              <a:rPr b="1" spc="-45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0D0D0D"/>
                </a:solidFill>
                <a:latin typeface="Georgia"/>
                <a:cs typeface="Georgia"/>
              </a:rPr>
              <a:t>and</a:t>
            </a:r>
            <a:r>
              <a:rPr b="1" spc="-60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0D0D0D"/>
                </a:solidFill>
                <a:latin typeface="Georgia"/>
                <a:cs typeface="Georgia"/>
              </a:rPr>
              <a:t>Seminars</a:t>
            </a:r>
            <a:r>
              <a:rPr b="1" spc="-70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0D0D0D"/>
                </a:solidFill>
                <a:latin typeface="Georgia"/>
                <a:cs typeface="Georgia"/>
              </a:rPr>
              <a:t>for</a:t>
            </a:r>
            <a:r>
              <a:rPr b="1" spc="-70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0D0D0D"/>
                </a:solidFill>
                <a:latin typeface="Georgia"/>
                <a:cs typeface="Georgia"/>
              </a:rPr>
              <a:t>better</a:t>
            </a:r>
            <a:r>
              <a:rPr b="1" spc="-60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0D0D0D"/>
                </a:solidFill>
                <a:latin typeface="Georgia"/>
                <a:cs typeface="Georgia"/>
              </a:rPr>
              <a:t>understanding</a:t>
            </a:r>
            <a:r>
              <a:rPr b="1" spc="-50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b="1" spc="-25" dirty="0" smtClean="0">
                <a:solidFill>
                  <a:srgbClr val="0D0D0D"/>
                </a:solidFill>
                <a:latin typeface="Georgia"/>
                <a:cs typeface="Georgia"/>
              </a:rPr>
              <a:t>of</a:t>
            </a:r>
            <a:r>
              <a:rPr lang="en-IN" dirty="0">
                <a:latin typeface="Georgia"/>
                <a:cs typeface="Georgia"/>
              </a:rPr>
              <a:t> </a:t>
            </a:r>
            <a:r>
              <a:rPr b="1" dirty="0" smtClean="0">
                <a:solidFill>
                  <a:srgbClr val="0D0D0D"/>
                </a:solidFill>
                <a:latin typeface="Georgia"/>
                <a:cs typeface="Georgia"/>
              </a:rPr>
              <a:t>cluster</a:t>
            </a:r>
            <a:r>
              <a:rPr b="1" spc="-55" dirty="0" smtClean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0D0D0D"/>
                </a:solidFill>
                <a:latin typeface="Georgia"/>
                <a:cs typeface="Georgia"/>
              </a:rPr>
              <a:t>based</a:t>
            </a:r>
            <a:r>
              <a:rPr b="1" spc="-50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b="1" spc="-10" dirty="0" smtClean="0">
                <a:solidFill>
                  <a:srgbClr val="0D0D0D"/>
                </a:solidFill>
                <a:latin typeface="Georgia"/>
                <a:cs typeface="Georgia"/>
              </a:rPr>
              <a:t>approach</a:t>
            </a:r>
            <a:r>
              <a:rPr lang="en-IN" b="1" spc="-10" dirty="0" smtClean="0">
                <a:solidFill>
                  <a:srgbClr val="0D0D0D"/>
                </a:solidFill>
                <a:latin typeface="Georgia"/>
                <a:cs typeface="Georgia"/>
              </a:rPr>
              <a:t>, bank     Product for the same and its implementation frame work.</a:t>
            </a:r>
            <a:endParaRPr dirty="0">
              <a:latin typeface="Georgia"/>
              <a:cs typeface="Georgia"/>
            </a:endParaRPr>
          </a:p>
          <a:p>
            <a:pPr marL="447675" marR="276225" algn="just">
              <a:lnSpc>
                <a:spcPct val="100000"/>
              </a:lnSpc>
            </a:pPr>
            <a:endParaRPr lang="en-IN" dirty="0">
              <a:latin typeface="Georgia"/>
              <a:cs typeface="Georgia"/>
            </a:endParaRPr>
          </a:p>
          <a:p>
            <a:pPr marL="447675" marR="276225" algn="just">
              <a:lnSpc>
                <a:spcPct val="100000"/>
              </a:lnSpc>
            </a:pPr>
            <a:r>
              <a:rPr b="1" dirty="0" smtClean="0">
                <a:solidFill>
                  <a:srgbClr val="0D0D0D"/>
                </a:solidFill>
                <a:latin typeface="Georgia"/>
                <a:cs typeface="Georgia"/>
              </a:rPr>
              <a:t>Removal</a:t>
            </a:r>
            <a:r>
              <a:rPr b="1" spc="-30" dirty="0" smtClean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0D0D0D"/>
                </a:solidFill>
                <a:latin typeface="Georgia"/>
                <a:cs typeface="Georgia"/>
              </a:rPr>
              <a:t>of</a:t>
            </a:r>
            <a:r>
              <a:rPr b="1" spc="-70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0D0D0D"/>
                </a:solidFill>
                <a:latin typeface="Georgia"/>
                <a:cs typeface="Georgia"/>
              </a:rPr>
              <a:t>decade</a:t>
            </a:r>
            <a:r>
              <a:rPr b="1" spc="-30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0D0D0D"/>
                </a:solidFill>
                <a:latin typeface="Georgia"/>
                <a:cs typeface="Georgia"/>
              </a:rPr>
              <a:t>old</a:t>
            </a:r>
            <a:r>
              <a:rPr b="1" spc="-55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b="1" dirty="0" smtClean="0">
                <a:solidFill>
                  <a:srgbClr val="0D0D0D"/>
                </a:solidFill>
                <a:latin typeface="Georgia"/>
                <a:cs typeface="Georgia"/>
              </a:rPr>
              <a:t>perception</a:t>
            </a:r>
            <a:r>
              <a:rPr lang="en-IN" b="1" dirty="0" smtClean="0">
                <a:solidFill>
                  <a:srgbClr val="0D0D0D"/>
                </a:solidFill>
                <a:latin typeface="Georgia"/>
                <a:cs typeface="Georgia"/>
              </a:rPr>
              <a:t> of bankers’ about the tendency of non-repayment by the farmers of Assam. There are dues against KCC &amp; Individual farm loans which is different from organised cluster approach which is yet to linked.</a:t>
            </a:r>
            <a:r>
              <a:rPr b="1" spc="-35" dirty="0" smtClean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endParaRPr dirty="0">
              <a:latin typeface="Georgia"/>
              <a:cs typeface="Georgia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2319907" y="527031"/>
            <a:ext cx="9144000" cy="461024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433705" indent="-342900" algn="just">
              <a:lnSpc>
                <a:spcPct val="100000"/>
              </a:lnSpc>
              <a:spcBef>
                <a:spcPts val="295"/>
              </a:spcBef>
              <a:buFont typeface="+mj-lt"/>
              <a:buAutoNum type="arabicPeriod"/>
              <a:tabLst>
                <a:tab pos="548005" algn="l"/>
              </a:tabLst>
            </a:pPr>
            <a:r>
              <a:rPr lang="en-IN" b="1" dirty="0" smtClean="0">
                <a:solidFill>
                  <a:srgbClr val="002060"/>
                </a:solidFill>
                <a:latin typeface="Georgia"/>
                <a:cs typeface="Georgia"/>
              </a:rPr>
              <a:t>Understand the concept, Identify the clusters, Accept the changes made</a:t>
            </a:r>
          </a:p>
          <a:p>
            <a:pPr marL="90805" algn="just">
              <a:lnSpc>
                <a:spcPct val="100000"/>
              </a:lnSpc>
              <a:spcBef>
                <a:spcPts val="295"/>
              </a:spcBef>
              <a:tabLst>
                <a:tab pos="548005" algn="l"/>
              </a:tabLst>
            </a:pPr>
            <a:endParaRPr sz="600" b="1" dirty="0">
              <a:solidFill>
                <a:srgbClr val="002060"/>
              </a:solidFill>
              <a:latin typeface="Georgia"/>
              <a:cs typeface="Georgi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88" y="6132097"/>
            <a:ext cx="1163091" cy="654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011" y="79246"/>
            <a:ext cx="11931650" cy="6666230"/>
          </a:xfrm>
          <a:custGeom>
            <a:avLst/>
            <a:gdLst/>
            <a:ahLst/>
            <a:cxnLst/>
            <a:rect l="l" t="t" r="r" b="b"/>
            <a:pathLst>
              <a:path w="11931650" h="6666230">
                <a:moveTo>
                  <a:pt x="0" y="6665976"/>
                </a:moveTo>
                <a:lnTo>
                  <a:pt x="11931396" y="6665976"/>
                </a:lnTo>
                <a:lnTo>
                  <a:pt x="11931396" y="0"/>
                </a:lnTo>
                <a:lnTo>
                  <a:pt x="0" y="0"/>
                </a:lnTo>
                <a:lnTo>
                  <a:pt x="0" y="666597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57181" y="620296"/>
            <a:ext cx="8982710" cy="584775"/>
          </a:xfrm>
          <a:prstGeom prst="rect">
            <a:avLst/>
          </a:prstGeom>
          <a:solidFill>
            <a:srgbClr val="E1EFD9"/>
          </a:solidFill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240"/>
              </a:spcBef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Who</a:t>
            </a:r>
            <a:r>
              <a:rPr sz="1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1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develop</a:t>
            </a:r>
            <a:r>
              <a:rPr sz="1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Calibri"/>
                <a:cs typeface="Calibri"/>
              </a:rPr>
              <a:t>Draft</a:t>
            </a:r>
            <a:r>
              <a:rPr sz="18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Bank</a:t>
            </a:r>
            <a:r>
              <a:rPr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 smtClean="0">
                <a:solidFill>
                  <a:srgbClr val="000000"/>
                </a:solidFill>
                <a:latin typeface="Calibri"/>
                <a:cs typeface="Calibri"/>
              </a:rPr>
              <a:t>Product</a:t>
            </a:r>
            <a:r>
              <a:rPr lang="en-IN" sz="1800" dirty="0" smtClean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1800" spc="-45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 smtClean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lang="en-IN" sz="1800" dirty="0" smtClean="0">
                <a:solidFill>
                  <a:srgbClr val="000000"/>
                </a:solidFill>
                <a:latin typeface="Calibri"/>
                <a:cs typeface="Calibri"/>
              </a:rPr>
              <a:t> its</a:t>
            </a:r>
            <a:r>
              <a:rPr sz="1800" spc="-3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scientific</a:t>
            </a:r>
            <a:r>
              <a:rPr sz="1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Calibri"/>
                <a:cs typeface="Calibri"/>
              </a:rPr>
              <a:t>investigation</a:t>
            </a:r>
            <a:r>
              <a:rPr sz="180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Banks</a:t>
            </a:r>
            <a:r>
              <a:rPr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about</a:t>
            </a:r>
            <a:r>
              <a:rPr sz="1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it’s</a:t>
            </a:r>
            <a:r>
              <a:rPr sz="1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Calibri"/>
                <a:cs typeface="Calibri"/>
              </a:rPr>
              <a:t>feasibility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58085" y="1248536"/>
            <a:ext cx="9533890" cy="10772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Georgia"/>
                <a:cs typeface="Georgia"/>
              </a:rPr>
              <a:t>Organisations</a:t>
            </a:r>
            <a:r>
              <a:rPr sz="1500" spc="-5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like</a:t>
            </a:r>
            <a:r>
              <a:rPr sz="1500" spc="-4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us</a:t>
            </a:r>
            <a:r>
              <a:rPr sz="1500" spc="-1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who</a:t>
            </a:r>
            <a:r>
              <a:rPr sz="1500" spc="-2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are</a:t>
            </a:r>
            <a:r>
              <a:rPr sz="1500" spc="-3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working</a:t>
            </a:r>
            <a:r>
              <a:rPr sz="1500" spc="-3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for</a:t>
            </a:r>
            <a:r>
              <a:rPr sz="1500" spc="-2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decades</a:t>
            </a:r>
            <a:r>
              <a:rPr sz="1500" spc="-2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for</a:t>
            </a:r>
            <a:r>
              <a:rPr sz="1500" spc="-2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the</a:t>
            </a:r>
            <a:r>
              <a:rPr sz="1500" spc="-2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cause</a:t>
            </a:r>
            <a:r>
              <a:rPr sz="1500" spc="-4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of</a:t>
            </a:r>
            <a:r>
              <a:rPr sz="1500" spc="-15" dirty="0">
                <a:latin typeface="Georgia"/>
                <a:cs typeface="Georgia"/>
              </a:rPr>
              <a:t> </a:t>
            </a:r>
            <a:r>
              <a:rPr sz="1500" spc="-10" dirty="0">
                <a:latin typeface="Georgia"/>
                <a:cs typeface="Georgia"/>
              </a:rPr>
              <a:t>Development</a:t>
            </a:r>
            <a:r>
              <a:rPr sz="1500" spc="-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of</a:t>
            </a:r>
            <a:r>
              <a:rPr sz="1500" spc="-1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Rural</a:t>
            </a:r>
            <a:r>
              <a:rPr sz="1500" spc="-5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Economy</a:t>
            </a:r>
            <a:r>
              <a:rPr sz="1500" spc="-2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with</a:t>
            </a:r>
            <a:r>
              <a:rPr sz="1500" spc="-40" dirty="0">
                <a:latin typeface="Georgia"/>
                <a:cs typeface="Georgia"/>
              </a:rPr>
              <a:t> </a:t>
            </a:r>
            <a:r>
              <a:rPr sz="1500" spc="-10" dirty="0">
                <a:latin typeface="Georgia"/>
                <a:cs typeface="Georgia"/>
              </a:rPr>
              <a:t>thorough </a:t>
            </a:r>
            <a:r>
              <a:rPr sz="1500" dirty="0">
                <a:latin typeface="Georgia"/>
                <a:cs typeface="Georgia"/>
              </a:rPr>
              <a:t>understanding</a:t>
            </a:r>
            <a:r>
              <a:rPr sz="1500" spc="-4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of</a:t>
            </a:r>
            <a:r>
              <a:rPr sz="1500" spc="-3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Finance,</a:t>
            </a:r>
            <a:r>
              <a:rPr sz="1500" spc="-5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Banking,</a:t>
            </a:r>
            <a:r>
              <a:rPr sz="1500" spc="-6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Agriculture,</a:t>
            </a:r>
            <a:r>
              <a:rPr sz="1500" spc="-50" dirty="0">
                <a:latin typeface="Georgia"/>
                <a:cs typeface="Georgia"/>
              </a:rPr>
              <a:t> </a:t>
            </a:r>
            <a:r>
              <a:rPr sz="1500" spc="-10" dirty="0">
                <a:latin typeface="Georgia"/>
                <a:cs typeface="Georgia"/>
              </a:rPr>
              <a:t>Post-</a:t>
            </a:r>
            <a:r>
              <a:rPr sz="1500" dirty="0">
                <a:latin typeface="Georgia"/>
                <a:cs typeface="Georgia"/>
              </a:rPr>
              <a:t>harvest</a:t>
            </a:r>
            <a:r>
              <a:rPr sz="1500" spc="-2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Management</a:t>
            </a:r>
            <a:r>
              <a:rPr sz="1500" spc="-5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&amp;</a:t>
            </a:r>
            <a:r>
              <a:rPr sz="1500" spc="-30" dirty="0">
                <a:latin typeface="Georgia"/>
                <a:cs typeface="Georgia"/>
              </a:rPr>
              <a:t> </a:t>
            </a:r>
            <a:r>
              <a:rPr sz="1500" spc="-10" dirty="0" smtClean="0">
                <a:latin typeface="Georgia"/>
                <a:cs typeface="Georgia"/>
              </a:rPr>
              <a:t>Market</a:t>
            </a:r>
            <a:r>
              <a:rPr lang="en-US" sz="1500" spc="-10" dirty="0" smtClean="0">
                <a:latin typeface="Georgia"/>
                <a:cs typeface="Georgia"/>
              </a:rPr>
              <a:t> can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500" spc="-10" dirty="0" smtClean="0">
                <a:latin typeface="Georgia"/>
                <a:cs typeface="Georgia"/>
              </a:rPr>
              <a:t>provide proper Input to banks</a:t>
            </a:r>
            <a:endParaRPr sz="1500" dirty="0">
              <a:latin typeface="Georgia"/>
              <a:cs typeface="Georgia"/>
            </a:endParaRPr>
          </a:p>
          <a:p>
            <a:pPr marL="154305" algn="ctr">
              <a:lnSpc>
                <a:spcPct val="100000"/>
              </a:lnSpc>
              <a:spcBef>
                <a:spcPts val="960"/>
              </a:spcBef>
            </a:pPr>
            <a:endParaRPr sz="15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79676" y="2133600"/>
            <a:ext cx="7475220" cy="370840"/>
          </a:xfrm>
          <a:prstGeom prst="rect">
            <a:avLst/>
          </a:prstGeom>
          <a:solidFill>
            <a:srgbClr val="E1EFD9"/>
          </a:solidFill>
          <a:ln w="9144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0"/>
              </a:spcBef>
            </a:pPr>
            <a:r>
              <a:rPr sz="1800" b="1" dirty="0">
                <a:latin typeface="Calibri"/>
                <a:cs typeface="Calibri"/>
              </a:rPr>
              <a:t>Who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experienced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PMU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working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development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Rural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Economy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58085" y="2590800"/>
            <a:ext cx="9812655" cy="25169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355600" marR="6350" indent="-342900" algn="just">
              <a:lnSpc>
                <a:spcPct val="107100"/>
              </a:lnSpc>
              <a:spcBef>
                <a:spcPts val="105"/>
              </a:spcBef>
              <a:buFont typeface="Wingdings"/>
              <a:buChar char=""/>
              <a:tabLst>
                <a:tab pos="355600" algn="l"/>
              </a:tabLst>
            </a:pPr>
            <a:r>
              <a:rPr sz="1600" b="1" i="1" dirty="0">
                <a:solidFill>
                  <a:srgbClr val="C00000"/>
                </a:solidFill>
                <a:latin typeface="Georgia"/>
                <a:cs typeface="Georgia"/>
              </a:rPr>
              <a:t>AFC</a:t>
            </a:r>
            <a:r>
              <a:rPr sz="1600" b="1" i="1" spc="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600" b="1" i="1" dirty="0">
                <a:solidFill>
                  <a:srgbClr val="C00000"/>
                </a:solidFill>
                <a:latin typeface="Georgia"/>
                <a:cs typeface="Georgia"/>
              </a:rPr>
              <a:t>India</a:t>
            </a:r>
            <a:r>
              <a:rPr sz="1600" b="1" i="1" spc="8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600" b="1" i="1" dirty="0">
                <a:solidFill>
                  <a:srgbClr val="C00000"/>
                </a:solidFill>
                <a:latin typeface="Georgia"/>
                <a:cs typeface="Georgia"/>
              </a:rPr>
              <a:t>Limited</a:t>
            </a:r>
            <a:r>
              <a:rPr sz="1600" b="1" i="1" spc="8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600" b="1" i="1" dirty="0">
                <a:solidFill>
                  <a:srgbClr val="C00000"/>
                </a:solidFill>
                <a:latin typeface="Georgia"/>
                <a:cs typeface="Georgia"/>
              </a:rPr>
              <a:t>(formally</a:t>
            </a:r>
            <a:r>
              <a:rPr sz="1600" b="1" i="1" spc="8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600" b="1" i="1" dirty="0">
                <a:solidFill>
                  <a:srgbClr val="C00000"/>
                </a:solidFill>
                <a:latin typeface="Georgia"/>
                <a:cs typeface="Georgia"/>
              </a:rPr>
              <a:t>Agricultural</a:t>
            </a:r>
            <a:r>
              <a:rPr sz="1600" b="1" i="1" spc="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600" b="1" i="1" dirty="0">
                <a:solidFill>
                  <a:srgbClr val="C00000"/>
                </a:solidFill>
                <a:latin typeface="Georgia"/>
                <a:cs typeface="Georgia"/>
              </a:rPr>
              <a:t>Finance</a:t>
            </a:r>
            <a:r>
              <a:rPr sz="1600" b="1" i="1" spc="7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600" b="1" i="1" dirty="0">
                <a:solidFill>
                  <a:srgbClr val="C00000"/>
                </a:solidFill>
                <a:latin typeface="Georgia"/>
                <a:cs typeface="Georgia"/>
              </a:rPr>
              <a:t>Corporation</a:t>
            </a:r>
            <a:r>
              <a:rPr sz="1600" b="1" i="1" spc="7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600" b="1" i="1" dirty="0">
                <a:solidFill>
                  <a:srgbClr val="C00000"/>
                </a:solidFill>
                <a:latin typeface="Georgia"/>
                <a:cs typeface="Georgia"/>
              </a:rPr>
              <a:t>Ltd.)</a:t>
            </a:r>
            <a:r>
              <a:rPr sz="1600" dirty="0">
                <a:latin typeface="Georgia"/>
                <a:cs typeface="Georgia"/>
              </a:rPr>
              <a:t>,</a:t>
            </a:r>
            <a:r>
              <a:rPr sz="1600" spc="9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is</a:t>
            </a:r>
            <a:r>
              <a:rPr sz="1600" spc="8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a</a:t>
            </a:r>
            <a:r>
              <a:rPr sz="1600" spc="9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multi-</a:t>
            </a:r>
            <a:r>
              <a:rPr sz="1600" dirty="0">
                <a:latin typeface="Georgia"/>
                <a:cs typeface="Georgia"/>
              </a:rPr>
              <a:t>disciplinary</a:t>
            </a:r>
            <a:r>
              <a:rPr sz="1600" spc="9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cross- </a:t>
            </a:r>
            <a:r>
              <a:rPr sz="1600" dirty="0">
                <a:latin typeface="Georgia"/>
                <a:cs typeface="Georgia"/>
              </a:rPr>
              <a:t>functional</a:t>
            </a:r>
            <a:r>
              <a:rPr sz="1600" spc="27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development</a:t>
            </a:r>
            <a:r>
              <a:rPr sz="1600" spc="27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Organisation</a:t>
            </a:r>
            <a:r>
              <a:rPr sz="1600" spc="28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providing</a:t>
            </a:r>
            <a:r>
              <a:rPr sz="1600" spc="28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consulting,</a:t>
            </a:r>
            <a:r>
              <a:rPr sz="1600" spc="27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policy</a:t>
            </a:r>
            <a:r>
              <a:rPr sz="1600" spc="27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advisory</a:t>
            </a:r>
            <a:r>
              <a:rPr sz="1600" spc="28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and</a:t>
            </a:r>
            <a:r>
              <a:rPr sz="1600" spc="27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implementation</a:t>
            </a:r>
            <a:r>
              <a:rPr sz="1600" spc="27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support</a:t>
            </a:r>
            <a:r>
              <a:rPr sz="1600" spc="275" dirty="0">
                <a:latin typeface="Georgia"/>
                <a:cs typeface="Georgia"/>
              </a:rPr>
              <a:t> </a:t>
            </a:r>
            <a:r>
              <a:rPr sz="1600" spc="-25" dirty="0">
                <a:latin typeface="Georgia"/>
                <a:cs typeface="Georgia"/>
              </a:rPr>
              <a:t>for </a:t>
            </a:r>
            <a:r>
              <a:rPr sz="1600" dirty="0">
                <a:latin typeface="Georgia"/>
                <a:cs typeface="Georgia"/>
              </a:rPr>
              <a:t>agriculture,</a:t>
            </a:r>
            <a:r>
              <a:rPr sz="1600" spc="5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rural</a:t>
            </a:r>
            <a:r>
              <a:rPr sz="1600" spc="3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development</a:t>
            </a:r>
            <a:r>
              <a:rPr sz="1600" spc="3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and</a:t>
            </a:r>
            <a:r>
              <a:rPr sz="1600" spc="5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other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strategic</a:t>
            </a:r>
            <a:r>
              <a:rPr sz="1600" spc="4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socio-</a:t>
            </a:r>
            <a:r>
              <a:rPr sz="1600" dirty="0">
                <a:latin typeface="Georgia"/>
                <a:cs typeface="Georgia"/>
              </a:rPr>
              <a:t>economic</a:t>
            </a:r>
            <a:r>
              <a:rPr sz="1600" spc="5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sectors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in</a:t>
            </a:r>
            <a:r>
              <a:rPr sz="1600" spc="5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India.</a:t>
            </a:r>
            <a:r>
              <a:rPr sz="1600" spc="3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Established</a:t>
            </a:r>
            <a:r>
              <a:rPr sz="1600" spc="5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way</a:t>
            </a:r>
            <a:r>
              <a:rPr sz="1600" spc="5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back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in</a:t>
            </a:r>
            <a:r>
              <a:rPr sz="1600" spc="35" dirty="0">
                <a:latin typeface="Georgia"/>
                <a:cs typeface="Georgia"/>
              </a:rPr>
              <a:t> </a:t>
            </a:r>
            <a:r>
              <a:rPr sz="1600" spc="-25" dirty="0">
                <a:latin typeface="Georgia"/>
                <a:cs typeface="Georgia"/>
              </a:rPr>
              <a:t>the </a:t>
            </a:r>
            <a:r>
              <a:rPr sz="1600" dirty="0">
                <a:latin typeface="Georgia"/>
                <a:cs typeface="Georgia"/>
              </a:rPr>
              <a:t>year</a:t>
            </a:r>
            <a:r>
              <a:rPr sz="1600" spc="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1968,</a:t>
            </a:r>
            <a:r>
              <a:rPr sz="1600" spc="5" dirty="0">
                <a:latin typeface="Georgia"/>
                <a:cs typeface="Georgia"/>
              </a:rPr>
              <a:t> </a:t>
            </a:r>
            <a:r>
              <a:rPr sz="1600" b="1" i="1" dirty="0">
                <a:solidFill>
                  <a:srgbClr val="C00000"/>
                </a:solidFill>
                <a:latin typeface="Georgia"/>
                <a:cs typeface="Georgia"/>
              </a:rPr>
              <a:t>AFC</a:t>
            </a:r>
            <a:r>
              <a:rPr sz="1600" b="1" i="1" spc="1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600" b="1" i="1" dirty="0">
                <a:solidFill>
                  <a:srgbClr val="C00000"/>
                </a:solidFill>
                <a:latin typeface="Georgia"/>
                <a:cs typeface="Georgia"/>
              </a:rPr>
              <a:t>is wholly</a:t>
            </a:r>
            <a:r>
              <a:rPr sz="1600" b="1" i="1" spc="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600" b="1" i="1" dirty="0">
                <a:solidFill>
                  <a:srgbClr val="C00000"/>
                </a:solidFill>
                <a:latin typeface="Georgia"/>
                <a:cs typeface="Georgia"/>
              </a:rPr>
              <a:t>owned by</a:t>
            </a:r>
            <a:r>
              <a:rPr sz="1600" b="1" i="1" spc="1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600" b="1" i="1" dirty="0">
                <a:solidFill>
                  <a:srgbClr val="C00000"/>
                </a:solidFill>
                <a:latin typeface="Georgia"/>
                <a:cs typeface="Georgia"/>
              </a:rPr>
              <a:t>Commercial Banks,</a:t>
            </a:r>
            <a:r>
              <a:rPr sz="1600" b="1" i="1" spc="-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600" b="1" i="1" dirty="0">
                <a:solidFill>
                  <a:srgbClr val="C00000"/>
                </a:solidFill>
                <a:latin typeface="Georgia"/>
                <a:cs typeface="Georgia"/>
              </a:rPr>
              <a:t>NABARD and</a:t>
            </a:r>
            <a:r>
              <a:rPr sz="1600" b="1" i="1" spc="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600" b="1" i="1" dirty="0">
                <a:solidFill>
                  <a:srgbClr val="C00000"/>
                </a:solidFill>
                <a:latin typeface="Georgia"/>
                <a:cs typeface="Georgia"/>
              </a:rPr>
              <a:t>EXIM bank</a:t>
            </a:r>
            <a:r>
              <a:rPr sz="1600" dirty="0">
                <a:solidFill>
                  <a:srgbClr val="001F5F"/>
                </a:solidFill>
                <a:latin typeface="Georgia"/>
                <a:cs typeface="Georgia"/>
              </a:rPr>
              <a:t>.</a:t>
            </a:r>
            <a:r>
              <a:rPr sz="1600" spc="1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AFC</a:t>
            </a:r>
            <a:r>
              <a:rPr sz="1600" spc="1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is</a:t>
            </a:r>
            <a:r>
              <a:rPr sz="1600" spc="1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a</a:t>
            </a:r>
            <a:r>
              <a:rPr sz="1600" spc="1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Deemed </a:t>
            </a:r>
            <a:r>
              <a:rPr sz="1600" dirty="0">
                <a:latin typeface="Georgia"/>
                <a:cs typeface="Georgia"/>
              </a:rPr>
              <a:t>Government</a:t>
            </a:r>
            <a:r>
              <a:rPr sz="1600" spc="19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Organisation</a:t>
            </a:r>
            <a:r>
              <a:rPr sz="1600" spc="20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under</a:t>
            </a:r>
            <a:r>
              <a:rPr sz="1600" spc="18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Section</a:t>
            </a:r>
            <a:r>
              <a:rPr sz="1600" spc="19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139(5)</a:t>
            </a:r>
            <a:r>
              <a:rPr sz="1600" spc="19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and</a:t>
            </a:r>
            <a:r>
              <a:rPr sz="1600" spc="21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139(7)</a:t>
            </a:r>
            <a:r>
              <a:rPr sz="1600" spc="19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of</a:t>
            </a:r>
            <a:r>
              <a:rPr sz="1600" spc="19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the</a:t>
            </a:r>
            <a:r>
              <a:rPr sz="1600" spc="20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Companies</a:t>
            </a:r>
            <a:r>
              <a:rPr sz="1600" spc="204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Act,</a:t>
            </a:r>
            <a:r>
              <a:rPr sz="1600" spc="204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2013</a:t>
            </a:r>
            <a:r>
              <a:rPr sz="1600" spc="204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and</a:t>
            </a:r>
            <a:r>
              <a:rPr sz="1600" spc="19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its</a:t>
            </a:r>
            <a:r>
              <a:rPr sz="1600" spc="19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accounts</a:t>
            </a:r>
            <a:r>
              <a:rPr sz="1600" spc="210" dirty="0">
                <a:latin typeface="Georgia"/>
                <a:cs typeface="Georgia"/>
              </a:rPr>
              <a:t> </a:t>
            </a:r>
            <a:r>
              <a:rPr sz="1600" spc="-25" dirty="0">
                <a:latin typeface="Georgia"/>
                <a:cs typeface="Georgia"/>
              </a:rPr>
              <a:t>are </a:t>
            </a:r>
            <a:r>
              <a:rPr sz="1600" dirty="0">
                <a:latin typeface="Georgia"/>
                <a:cs typeface="Georgia"/>
              </a:rPr>
              <a:t>audited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by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Comptroller</a:t>
            </a:r>
            <a:r>
              <a:rPr sz="1600" spc="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&amp;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Auditor</a:t>
            </a:r>
            <a:r>
              <a:rPr sz="1600" spc="-2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General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of</a:t>
            </a:r>
            <a:r>
              <a:rPr sz="1600" spc="-1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India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(CAG).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AFC</a:t>
            </a:r>
            <a:r>
              <a:rPr sz="1600" spc="-1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is</a:t>
            </a:r>
            <a:r>
              <a:rPr sz="1600" spc="-2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also</a:t>
            </a:r>
            <a:r>
              <a:rPr sz="1600" spc="-2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accredited</a:t>
            </a:r>
            <a:r>
              <a:rPr sz="1600" spc="-4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with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ISO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9001-2015.</a:t>
            </a:r>
            <a:endParaRPr sz="1600" dirty="0">
              <a:latin typeface="Georgia"/>
              <a:cs typeface="Georgia"/>
            </a:endParaRPr>
          </a:p>
          <a:p>
            <a:pPr marL="354965" indent="-342265">
              <a:lnSpc>
                <a:spcPct val="100000"/>
              </a:lnSpc>
              <a:spcBef>
                <a:spcPts val="1320"/>
              </a:spcBef>
              <a:buFont typeface="Wingdings"/>
              <a:buChar char=""/>
              <a:tabLst>
                <a:tab pos="354965" algn="l"/>
              </a:tabLst>
            </a:pPr>
            <a:r>
              <a:rPr sz="1600" dirty="0">
                <a:latin typeface="Georgia"/>
                <a:cs typeface="Georgia"/>
              </a:rPr>
              <a:t>AFC</a:t>
            </a:r>
            <a:r>
              <a:rPr sz="1600" spc="4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is</a:t>
            </a:r>
            <a:r>
              <a:rPr sz="1600" spc="5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now</a:t>
            </a:r>
            <a:r>
              <a:rPr sz="1600" spc="5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serving</a:t>
            </a:r>
            <a:r>
              <a:rPr sz="1600" spc="6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the</a:t>
            </a:r>
            <a:r>
              <a:rPr sz="1600" spc="5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entire</a:t>
            </a:r>
            <a:r>
              <a:rPr sz="1600" spc="5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value</a:t>
            </a:r>
            <a:r>
              <a:rPr sz="1600" spc="5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chain</a:t>
            </a:r>
            <a:r>
              <a:rPr sz="1600" spc="6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of</a:t>
            </a:r>
            <a:r>
              <a:rPr sz="1600" spc="6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agriculture</a:t>
            </a:r>
            <a:r>
              <a:rPr sz="1600" spc="4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and</a:t>
            </a:r>
            <a:r>
              <a:rPr sz="1600" spc="6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rural</a:t>
            </a:r>
            <a:r>
              <a:rPr sz="1600" spc="5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development</a:t>
            </a:r>
            <a:r>
              <a:rPr sz="1600" spc="6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from</a:t>
            </a:r>
            <a:r>
              <a:rPr sz="1600" spc="6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policy</a:t>
            </a:r>
            <a:r>
              <a:rPr sz="1600" spc="5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advocacy</a:t>
            </a:r>
            <a:r>
              <a:rPr sz="1600" spc="5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to</a:t>
            </a:r>
            <a:r>
              <a:rPr sz="1600" spc="50" dirty="0">
                <a:latin typeface="Georgia"/>
                <a:cs typeface="Georgia"/>
              </a:rPr>
              <a:t> </a:t>
            </a:r>
            <a:r>
              <a:rPr sz="1600" spc="-10" dirty="0" smtClean="0">
                <a:latin typeface="Georgia"/>
                <a:cs typeface="Georgia"/>
              </a:rPr>
              <a:t>project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sz="1600" dirty="0" smtClean="0">
                <a:latin typeface="Georgia"/>
                <a:cs typeface="Georgia"/>
              </a:rPr>
              <a:t>implementation</a:t>
            </a:r>
            <a:r>
              <a:rPr sz="1600" spc="-45" dirty="0" smtClean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and</a:t>
            </a:r>
            <a:r>
              <a:rPr sz="1600" spc="-6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management.</a:t>
            </a:r>
            <a:endParaRPr sz="1600" dirty="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49209" y="5655944"/>
            <a:ext cx="6304788" cy="8438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lang="en-US" b="1" dirty="0" smtClean="0">
                <a:solidFill>
                  <a:srgbClr val="FF0000"/>
                </a:solidFill>
                <a:latin typeface="Georgia"/>
                <a:cs typeface="Georgia"/>
              </a:rPr>
              <a:t>Chief Minister of Assam has already suggested and the matter informed to NABARD in SLBC meeting of March 2024 held on 11.06.24</a:t>
            </a:r>
            <a:endParaRPr sz="1500" dirty="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43288" y="2133600"/>
            <a:ext cx="1920239" cy="30797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270"/>
              </a:spcBef>
            </a:pPr>
            <a:r>
              <a:rPr sz="140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https://afcindia.org.in/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2725" y="228700"/>
            <a:ext cx="1647742" cy="1839494"/>
          </a:xfrm>
          <a:prstGeom prst="rect">
            <a:avLst/>
          </a:prstGeom>
        </p:spPr>
      </p:pic>
      <p:sp>
        <p:nvSpPr>
          <p:cNvPr id="12" name="object 9"/>
          <p:cNvSpPr txBox="1"/>
          <p:nvPr/>
        </p:nvSpPr>
        <p:spPr>
          <a:xfrm>
            <a:off x="9543287" y="1531835"/>
            <a:ext cx="1920239" cy="250068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270"/>
              </a:spcBef>
            </a:pPr>
            <a:r>
              <a:rPr lang="en-IN" sz="1400" u="sng" spc="-10" dirty="0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eorgia"/>
                <a:cs typeface="Georgia"/>
                <a:hlinkClick r:id="rId5"/>
              </a:rPr>
              <a:t>www.atmsagro.org 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194" y="6172613"/>
            <a:ext cx="1163091" cy="654304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5867400" y="5107707"/>
            <a:ext cx="457200" cy="53109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831" y="266700"/>
            <a:ext cx="11737975" cy="1140460"/>
          </a:xfrm>
          <a:prstGeom prst="rect">
            <a:avLst/>
          </a:prstGeom>
          <a:ln w="12192">
            <a:solidFill>
              <a:srgbClr val="6FAC46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4604" algn="ctr">
              <a:lnSpc>
                <a:spcPct val="100000"/>
              </a:lnSpc>
              <a:spcBef>
                <a:spcPts val="295"/>
              </a:spcBef>
            </a:pPr>
            <a:r>
              <a:rPr sz="2000" b="1" i="1" dirty="0">
                <a:latin typeface="Georgia"/>
                <a:cs typeface="Georgia"/>
              </a:rPr>
              <a:t>The</a:t>
            </a:r>
            <a:r>
              <a:rPr sz="2000" b="1" i="1" spc="-25" dirty="0">
                <a:latin typeface="Georgia"/>
                <a:cs typeface="Georgia"/>
              </a:rPr>
              <a:t> </a:t>
            </a:r>
            <a:r>
              <a:rPr sz="2000" b="1" i="1" dirty="0">
                <a:latin typeface="Georgia"/>
                <a:cs typeface="Georgia"/>
              </a:rPr>
              <a:t>Bank</a:t>
            </a:r>
            <a:r>
              <a:rPr sz="2000" b="1" i="1" spc="-5" dirty="0">
                <a:latin typeface="Georgia"/>
                <a:cs typeface="Georgia"/>
              </a:rPr>
              <a:t> </a:t>
            </a:r>
            <a:r>
              <a:rPr sz="2000" b="1" i="1" dirty="0">
                <a:latin typeface="Georgia"/>
                <a:cs typeface="Georgia"/>
              </a:rPr>
              <a:t>Linkage</a:t>
            </a:r>
            <a:r>
              <a:rPr sz="2000" b="1" i="1" spc="15" dirty="0">
                <a:latin typeface="Georgia"/>
                <a:cs typeface="Georgia"/>
              </a:rPr>
              <a:t> </a:t>
            </a:r>
            <a:r>
              <a:rPr sz="2000" b="1" i="1" dirty="0">
                <a:latin typeface="Georgia"/>
                <a:cs typeface="Georgia"/>
              </a:rPr>
              <a:t>failure</a:t>
            </a:r>
            <a:r>
              <a:rPr sz="2000" b="1" i="1" spc="-5" dirty="0">
                <a:latin typeface="Georgia"/>
                <a:cs typeface="Georgia"/>
              </a:rPr>
              <a:t> </a:t>
            </a:r>
            <a:r>
              <a:rPr sz="2000" b="1" i="1" dirty="0">
                <a:latin typeface="Georgia"/>
                <a:cs typeface="Georgia"/>
              </a:rPr>
              <a:t>in</a:t>
            </a:r>
            <a:r>
              <a:rPr sz="2000" b="1" i="1" spc="-10" dirty="0">
                <a:latin typeface="Georgia"/>
                <a:cs typeface="Georgia"/>
              </a:rPr>
              <a:t> </a:t>
            </a:r>
            <a:r>
              <a:rPr sz="2000" b="1" i="1" dirty="0">
                <a:latin typeface="Georgia"/>
                <a:cs typeface="Georgia"/>
              </a:rPr>
              <a:t>the</a:t>
            </a:r>
            <a:r>
              <a:rPr sz="2000" b="1" i="1" spc="-20" dirty="0">
                <a:latin typeface="Georgia"/>
                <a:cs typeface="Georgia"/>
              </a:rPr>
              <a:t> </a:t>
            </a:r>
            <a:r>
              <a:rPr sz="2000" b="1" i="1" dirty="0">
                <a:latin typeface="Georgia"/>
                <a:cs typeface="Georgia"/>
              </a:rPr>
              <a:t>Agri</a:t>
            </a:r>
            <a:r>
              <a:rPr sz="2000" b="1" i="1" spc="-20" dirty="0">
                <a:latin typeface="Georgia"/>
                <a:cs typeface="Georgia"/>
              </a:rPr>
              <a:t> </a:t>
            </a:r>
            <a:r>
              <a:rPr sz="2000" b="1" i="1" dirty="0">
                <a:latin typeface="Georgia"/>
                <a:cs typeface="Georgia"/>
              </a:rPr>
              <a:t>&amp; Allied</a:t>
            </a:r>
            <a:r>
              <a:rPr sz="2000" b="1" i="1" spc="-5" dirty="0">
                <a:latin typeface="Georgia"/>
                <a:cs typeface="Georgia"/>
              </a:rPr>
              <a:t> </a:t>
            </a:r>
            <a:r>
              <a:rPr sz="2000" b="1" i="1" dirty="0">
                <a:latin typeface="Georgia"/>
                <a:cs typeface="Georgia"/>
              </a:rPr>
              <a:t>and</a:t>
            </a:r>
            <a:r>
              <a:rPr sz="2000" b="1" i="1" spc="-10" dirty="0">
                <a:latin typeface="Georgia"/>
                <a:cs typeface="Georgia"/>
              </a:rPr>
              <a:t> </a:t>
            </a:r>
            <a:r>
              <a:rPr sz="2000" b="1" i="1" dirty="0">
                <a:latin typeface="Georgia"/>
                <a:cs typeface="Georgia"/>
              </a:rPr>
              <a:t>MSE</a:t>
            </a:r>
            <a:r>
              <a:rPr sz="2000" b="1" i="1" spc="-45" dirty="0">
                <a:latin typeface="Georgia"/>
                <a:cs typeface="Georgia"/>
              </a:rPr>
              <a:t> </a:t>
            </a:r>
            <a:r>
              <a:rPr sz="2000" b="1" i="1" dirty="0">
                <a:latin typeface="Georgia"/>
                <a:cs typeface="Georgia"/>
              </a:rPr>
              <a:t>Sector</a:t>
            </a:r>
            <a:r>
              <a:rPr sz="2000" b="1" i="1" spc="-10" dirty="0">
                <a:latin typeface="Georgia"/>
                <a:cs typeface="Georgia"/>
              </a:rPr>
              <a:t> </a:t>
            </a:r>
            <a:r>
              <a:rPr sz="2000" b="1" i="1" dirty="0">
                <a:latin typeface="Georgia"/>
                <a:cs typeface="Georgia"/>
              </a:rPr>
              <a:t>developed</a:t>
            </a:r>
            <a:r>
              <a:rPr sz="2000" b="1" i="1" spc="-20" dirty="0">
                <a:latin typeface="Georgia"/>
                <a:cs typeface="Georgia"/>
              </a:rPr>
              <a:t> </a:t>
            </a:r>
            <a:r>
              <a:rPr sz="2000" b="1" i="1" dirty="0">
                <a:latin typeface="Georgia"/>
                <a:cs typeface="Georgia"/>
              </a:rPr>
              <a:t>by</a:t>
            </a:r>
            <a:r>
              <a:rPr sz="2000" b="1" i="1" spc="-10" dirty="0">
                <a:latin typeface="Georgia"/>
                <a:cs typeface="Georgia"/>
              </a:rPr>
              <a:t> </a:t>
            </a:r>
            <a:r>
              <a:rPr sz="2000" b="1" i="1" dirty="0">
                <a:latin typeface="Georgia"/>
                <a:cs typeface="Georgia"/>
              </a:rPr>
              <a:t>Govt.</a:t>
            </a:r>
            <a:r>
              <a:rPr sz="2000" b="1" i="1" spc="-10" dirty="0">
                <a:latin typeface="Georgia"/>
                <a:cs typeface="Georgia"/>
              </a:rPr>
              <a:t> </a:t>
            </a:r>
            <a:r>
              <a:rPr sz="2000" b="1" i="1" spc="-25" dirty="0">
                <a:latin typeface="Georgia"/>
                <a:cs typeface="Georgia"/>
              </a:rPr>
              <a:t>of</a:t>
            </a:r>
            <a:endParaRPr sz="2000">
              <a:latin typeface="Georgia"/>
              <a:cs typeface="Georgia"/>
            </a:endParaRPr>
          </a:p>
          <a:p>
            <a:pPr marL="1905" algn="ctr">
              <a:lnSpc>
                <a:spcPts val="2390"/>
              </a:lnSpc>
            </a:pPr>
            <a:r>
              <a:rPr sz="2000" b="1" i="1" dirty="0">
                <a:latin typeface="Georgia"/>
                <a:cs typeface="Georgia"/>
              </a:rPr>
              <a:t>India</a:t>
            </a:r>
            <a:r>
              <a:rPr sz="2000" b="1" i="1" spc="-25" dirty="0">
                <a:latin typeface="Georgia"/>
                <a:cs typeface="Georgia"/>
              </a:rPr>
              <a:t> </a:t>
            </a:r>
            <a:r>
              <a:rPr sz="2000" b="1" i="1" dirty="0">
                <a:latin typeface="Georgia"/>
                <a:cs typeface="Georgia"/>
              </a:rPr>
              <a:t>during</a:t>
            </a:r>
            <a:r>
              <a:rPr sz="2000" b="1" i="1" spc="-25" dirty="0">
                <a:latin typeface="Georgia"/>
                <a:cs typeface="Georgia"/>
              </a:rPr>
              <a:t> </a:t>
            </a:r>
            <a:r>
              <a:rPr sz="2000" b="1" i="1" dirty="0">
                <a:latin typeface="Georgia"/>
                <a:cs typeface="Georgia"/>
              </a:rPr>
              <a:t>the</a:t>
            </a:r>
            <a:r>
              <a:rPr sz="2000" b="1" i="1" spc="-35" dirty="0">
                <a:latin typeface="Georgia"/>
                <a:cs typeface="Georgia"/>
              </a:rPr>
              <a:t> </a:t>
            </a:r>
            <a:r>
              <a:rPr sz="2000" b="1" i="1" dirty="0">
                <a:latin typeface="Georgia"/>
                <a:cs typeface="Georgia"/>
              </a:rPr>
              <a:t>last</a:t>
            </a:r>
            <a:r>
              <a:rPr sz="2000" b="1" i="1" spc="-5" dirty="0">
                <a:latin typeface="Georgia"/>
                <a:cs typeface="Georgia"/>
              </a:rPr>
              <a:t> </a:t>
            </a:r>
            <a:r>
              <a:rPr sz="2000" b="1" i="1" dirty="0">
                <a:latin typeface="Georgia"/>
                <a:cs typeface="Georgia"/>
              </a:rPr>
              <a:t>10</a:t>
            </a:r>
            <a:r>
              <a:rPr sz="2000" b="1" i="1" spc="-40" dirty="0">
                <a:latin typeface="Georgia"/>
                <a:cs typeface="Georgia"/>
              </a:rPr>
              <a:t> </a:t>
            </a:r>
            <a:r>
              <a:rPr sz="2000" b="1" i="1" spc="-10" dirty="0">
                <a:latin typeface="Georgia"/>
                <a:cs typeface="Georgia"/>
              </a:rPr>
              <a:t>years:</a:t>
            </a:r>
            <a:endParaRPr sz="2000">
              <a:latin typeface="Georgia"/>
              <a:cs typeface="Georgia"/>
            </a:endParaRPr>
          </a:p>
          <a:p>
            <a:pPr algn="ctr">
              <a:lnSpc>
                <a:spcPts val="3350"/>
              </a:lnSpc>
            </a:pPr>
            <a:r>
              <a:rPr sz="2800" b="1" i="1" dirty="0">
                <a:solidFill>
                  <a:srgbClr val="C00000"/>
                </a:solidFill>
                <a:latin typeface="Georgia"/>
                <a:cs typeface="Georgia"/>
              </a:rPr>
              <a:t>Is</a:t>
            </a:r>
            <a:r>
              <a:rPr sz="2800" b="1" i="1" spc="-5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800" b="1" i="1" dirty="0">
                <a:solidFill>
                  <a:srgbClr val="C00000"/>
                </a:solidFill>
                <a:latin typeface="Georgia"/>
                <a:cs typeface="Georgia"/>
              </a:rPr>
              <a:t>not</a:t>
            </a:r>
            <a:r>
              <a:rPr sz="2800" b="1" i="1" spc="-4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800" b="1" i="1" dirty="0">
                <a:solidFill>
                  <a:srgbClr val="C00000"/>
                </a:solidFill>
                <a:latin typeface="Georgia"/>
                <a:cs typeface="Georgia"/>
              </a:rPr>
              <a:t>a</a:t>
            </a:r>
            <a:r>
              <a:rPr sz="2800" b="1" i="1" spc="-4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800" b="1" i="1" spc="-10" dirty="0">
                <a:solidFill>
                  <a:srgbClr val="C00000"/>
                </a:solidFill>
                <a:latin typeface="Georgia"/>
                <a:cs typeface="Georgia"/>
              </a:rPr>
              <a:t>Debatable</a:t>
            </a:r>
            <a:r>
              <a:rPr sz="2800" b="1" i="1" spc="-4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800" b="1" i="1" spc="-10" dirty="0">
                <a:solidFill>
                  <a:srgbClr val="C00000"/>
                </a:solidFill>
                <a:latin typeface="Georgia"/>
                <a:cs typeface="Georgia"/>
              </a:rPr>
              <a:t>Issue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9831" y="1491996"/>
            <a:ext cx="11737975" cy="751840"/>
          </a:xfrm>
          <a:prstGeom prst="rect">
            <a:avLst/>
          </a:prstGeom>
          <a:ln w="12192">
            <a:solidFill>
              <a:srgbClr val="6FAC46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4225290" marR="213360" indent="-4007485">
              <a:lnSpc>
                <a:spcPct val="107000"/>
              </a:lnSpc>
              <a:spcBef>
                <a:spcPts val="125"/>
              </a:spcBef>
            </a:pPr>
            <a:r>
              <a:rPr sz="2000" b="1" i="1" dirty="0">
                <a:solidFill>
                  <a:srgbClr val="006FC0"/>
                </a:solidFill>
                <a:latin typeface="Georgia"/>
                <a:cs typeface="Georgia"/>
              </a:rPr>
              <a:t>But</a:t>
            </a:r>
            <a:r>
              <a:rPr sz="2000" b="1" i="1" spc="-35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Georgia"/>
                <a:cs typeface="Georgia"/>
              </a:rPr>
              <a:t>qualify</a:t>
            </a:r>
            <a:r>
              <a:rPr sz="2000" b="1" i="1" spc="-30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Georgia"/>
                <a:cs typeface="Georgia"/>
              </a:rPr>
              <a:t>all</a:t>
            </a:r>
            <a:r>
              <a:rPr sz="2000" b="1" i="1" spc="-25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Georgia"/>
                <a:cs typeface="Georgia"/>
              </a:rPr>
              <a:t>supportive</a:t>
            </a:r>
            <a:r>
              <a:rPr sz="2000" b="1" i="1" spc="-40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Georgia"/>
                <a:cs typeface="Georgia"/>
              </a:rPr>
              <a:t>parameters</a:t>
            </a:r>
            <a:r>
              <a:rPr sz="2000" b="1" i="1" spc="-45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Georgia"/>
                <a:cs typeface="Georgia"/>
              </a:rPr>
              <a:t>for</a:t>
            </a:r>
            <a:r>
              <a:rPr sz="2000" b="1" i="1" spc="-35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Georgia"/>
                <a:cs typeface="Georgia"/>
              </a:rPr>
              <a:t>Bank</a:t>
            </a:r>
            <a:r>
              <a:rPr sz="2000" b="1" i="1" spc="-35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Georgia"/>
                <a:cs typeface="Georgia"/>
              </a:rPr>
              <a:t>Linkage</a:t>
            </a:r>
            <a:r>
              <a:rPr sz="2000" b="1" i="1" spc="-25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Georgia"/>
                <a:cs typeface="Georgia"/>
              </a:rPr>
              <a:t>as</a:t>
            </a:r>
            <a:r>
              <a:rPr sz="2000" b="1" i="1" spc="-40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Georgia"/>
                <a:cs typeface="Georgia"/>
              </a:rPr>
              <a:t>envisaged</a:t>
            </a:r>
            <a:r>
              <a:rPr sz="2000" b="1" i="1" spc="-35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Georgia"/>
                <a:cs typeface="Georgia"/>
              </a:rPr>
              <a:t>and</a:t>
            </a:r>
            <a:r>
              <a:rPr sz="2000" b="1" i="1" spc="-35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Georgia"/>
                <a:cs typeface="Georgia"/>
              </a:rPr>
              <a:t>directed</a:t>
            </a:r>
            <a:r>
              <a:rPr sz="2000" b="1" i="1" spc="-30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000" b="1" i="1" spc="-25" dirty="0">
                <a:solidFill>
                  <a:srgbClr val="006FC0"/>
                </a:solidFill>
                <a:latin typeface="Georgia"/>
                <a:cs typeface="Georgia"/>
              </a:rPr>
              <a:t>by </a:t>
            </a:r>
            <a:r>
              <a:rPr sz="2000" b="1" i="1" dirty="0">
                <a:solidFill>
                  <a:srgbClr val="006FC0"/>
                </a:solidFill>
                <a:latin typeface="Georgia"/>
                <a:cs typeface="Georgia"/>
              </a:rPr>
              <a:t>Govt.</a:t>
            </a:r>
            <a:r>
              <a:rPr sz="2000" b="1" i="1" spc="-50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Georgia"/>
                <a:cs typeface="Georgia"/>
              </a:rPr>
              <a:t>of</a:t>
            </a:r>
            <a:r>
              <a:rPr sz="2000" b="1" i="1" spc="-50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Georgia"/>
                <a:cs typeface="Georgia"/>
              </a:rPr>
              <a:t>India,</a:t>
            </a:r>
            <a:r>
              <a:rPr sz="2000" b="1" i="1" spc="-45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Georgia"/>
                <a:cs typeface="Georgia"/>
              </a:rPr>
              <a:t>those</a:t>
            </a:r>
            <a:r>
              <a:rPr sz="2000" b="1" i="1" spc="-50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000" b="1" i="1" spc="-20" dirty="0">
                <a:solidFill>
                  <a:srgbClr val="006FC0"/>
                </a:solidFill>
                <a:latin typeface="Georgia"/>
                <a:cs typeface="Georgia"/>
              </a:rPr>
              <a:t>are: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0143" y="2209952"/>
            <a:ext cx="9964420" cy="441515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60"/>
              </a:spcBef>
              <a:buAutoNum type="arabicPeriod"/>
              <a:tabLst>
                <a:tab pos="354965" algn="l"/>
              </a:tabLst>
            </a:pPr>
            <a:r>
              <a:rPr sz="1600" b="1" dirty="0">
                <a:latin typeface="Georgia"/>
                <a:cs typeface="Georgia"/>
              </a:rPr>
              <a:t>It</a:t>
            </a:r>
            <a:r>
              <a:rPr sz="1600" b="1" spc="-35" dirty="0">
                <a:latin typeface="Georgia"/>
                <a:cs typeface="Georgia"/>
              </a:rPr>
              <a:t> </a:t>
            </a:r>
            <a:r>
              <a:rPr sz="1600" b="1" dirty="0">
                <a:latin typeface="Georgia"/>
                <a:cs typeface="Georgia"/>
              </a:rPr>
              <a:t>is</a:t>
            </a:r>
            <a:r>
              <a:rPr sz="1600" b="1" spc="-35" dirty="0">
                <a:latin typeface="Georgia"/>
                <a:cs typeface="Georgia"/>
              </a:rPr>
              <a:t> </a:t>
            </a:r>
            <a:r>
              <a:rPr sz="1600" b="1" dirty="0">
                <a:latin typeface="Georgia"/>
                <a:cs typeface="Georgia"/>
              </a:rPr>
              <a:t>politically</a:t>
            </a:r>
            <a:r>
              <a:rPr sz="1600" b="1" spc="-40" dirty="0">
                <a:latin typeface="Georgia"/>
                <a:cs typeface="Georgia"/>
              </a:rPr>
              <a:t> </a:t>
            </a:r>
            <a:r>
              <a:rPr sz="1600" b="1" spc="-10" dirty="0">
                <a:latin typeface="Georgia"/>
                <a:cs typeface="Georgia"/>
              </a:rPr>
              <a:t>accepted.</a:t>
            </a:r>
            <a:endParaRPr sz="1600" dirty="0">
              <a:latin typeface="Georgia"/>
              <a:cs typeface="Georgia"/>
            </a:endParaRPr>
          </a:p>
          <a:p>
            <a:pPr marL="354965" indent="-342265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354965" algn="l"/>
              </a:tabLst>
            </a:pPr>
            <a:r>
              <a:rPr sz="1600" b="1" dirty="0">
                <a:latin typeface="Georgia"/>
                <a:cs typeface="Georgia"/>
              </a:rPr>
              <a:t>Socially</a:t>
            </a:r>
            <a:r>
              <a:rPr sz="1600" b="1" spc="-70" dirty="0">
                <a:latin typeface="Georgia"/>
                <a:cs typeface="Georgia"/>
              </a:rPr>
              <a:t> </a:t>
            </a:r>
            <a:r>
              <a:rPr sz="1600" b="1" spc="-10" dirty="0">
                <a:latin typeface="Georgia"/>
                <a:cs typeface="Georgia"/>
              </a:rPr>
              <a:t>desirable.</a:t>
            </a:r>
            <a:endParaRPr sz="1600" dirty="0">
              <a:latin typeface="Georgia"/>
              <a:cs typeface="Georgia"/>
            </a:endParaRPr>
          </a:p>
          <a:p>
            <a:pPr marL="354965" indent="-342265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354965" algn="l"/>
              </a:tabLst>
            </a:pPr>
            <a:r>
              <a:rPr sz="1600" b="1" spc="-10" dirty="0">
                <a:latin typeface="Georgia"/>
                <a:cs typeface="Georgia"/>
              </a:rPr>
              <a:t>Technologically</a:t>
            </a:r>
            <a:r>
              <a:rPr sz="1600" b="1" spc="35" dirty="0">
                <a:latin typeface="Georgia"/>
                <a:cs typeface="Georgia"/>
              </a:rPr>
              <a:t> </a:t>
            </a:r>
            <a:r>
              <a:rPr sz="1600" b="1" spc="-10" dirty="0">
                <a:latin typeface="Georgia"/>
                <a:cs typeface="Georgia"/>
              </a:rPr>
              <a:t>feasible.</a:t>
            </a:r>
            <a:endParaRPr sz="1600" dirty="0">
              <a:latin typeface="Georgia"/>
              <a:cs typeface="Georgia"/>
            </a:endParaRPr>
          </a:p>
          <a:p>
            <a:pPr marL="354965" indent="-342265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354965" algn="l"/>
              </a:tabLst>
            </a:pPr>
            <a:r>
              <a:rPr sz="1600" b="1" dirty="0">
                <a:latin typeface="Georgia"/>
                <a:cs typeface="Georgia"/>
              </a:rPr>
              <a:t>Financially</a:t>
            </a:r>
            <a:r>
              <a:rPr sz="1600" b="1" spc="-35" dirty="0">
                <a:latin typeface="Georgia"/>
                <a:cs typeface="Georgia"/>
              </a:rPr>
              <a:t> </a:t>
            </a:r>
            <a:r>
              <a:rPr sz="1600" b="1" spc="-10" dirty="0">
                <a:latin typeface="Georgia"/>
                <a:cs typeface="Georgia"/>
              </a:rPr>
              <a:t>viable.</a:t>
            </a:r>
            <a:endParaRPr sz="1600" dirty="0">
              <a:latin typeface="Georgia"/>
              <a:cs typeface="Georgia"/>
            </a:endParaRPr>
          </a:p>
          <a:p>
            <a:pPr marL="354965" indent="-342265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354965" algn="l"/>
              </a:tabLst>
            </a:pPr>
            <a:r>
              <a:rPr sz="1600" b="1" dirty="0">
                <a:latin typeface="Georgia"/>
                <a:cs typeface="Georgia"/>
              </a:rPr>
              <a:t>Administratively</a:t>
            </a:r>
            <a:r>
              <a:rPr sz="1600" b="1" spc="-100" dirty="0">
                <a:latin typeface="Georgia"/>
                <a:cs typeface="Georgia"/>
              </a:rPr>
              <a:t> </a:t>
            </a:r>
            <a:r>
              <a:rPr sz="1600" b="1" spc="-10" dirty="0">
                <a:latin typeface="Georgia"/>
                <a:cs typeface="Georgia"/>
              </a:rPr>
              <a:t>doable.</a:t>
            </a:r>
            <a:endParaRPr sz="1600" dirty="0">
              <a:latin typeface="Georgia"/>
              <a:cs typeface="Georgia"/>
            </a:endParaRPr>
          </a:p>
          <a:p>
            <a:pPr marL="354965" indent="-342265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354965" algn="l"/>
              </a:tabLst>
            </a:pPr>
            <a:r>
              <a:rPr sz="1600" b="1" dirty="0">
                <a:latin typeface="Georgia"/>
                <a:cs typeface="Georgia"/>
              </a:rPr>
              <a:t>Judicially</a:t>
            </a:r>
            <a:r>
              <a:rPr sz="1600" b="1" spc="-95" dirty="0">
                <a:latin typeface="Georgia"/>
                <a:cs typeface="Georgia"/>
              </a:rPr>
              <a:t> </a:t>
            </a:r>
            <a:r>
              <a:rPr sz="1600" b="1" spc="-10" dirty="0">
                <a:latin typeface="Georgia"/>
                <a:cs typeface="Georgia"/>
              </a:rPr>
              <a:t>tenable.</a:t>
            </a:r>
            <a:endParaRPr sz="1600" dirty="0">
              <a:latin typeface="Georgia"/>
              <a:cs typeface="Georgia"/>
            </a:endParaRPr>
          </a:p>
          <a:p>
            <a:pPr marL="354965" indent="-342265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354965" algn="l"/>
              </a:tabLst>
            </a:pPr>
            <a:r>
              <a:rPr sz="1600" b="1" dirty="0">
                <a:latin typeface="Georgia"/>
                <a:cs typeface="Georgia"/>
              </a:rPr>
              <a:t>Emotionally</a:t>
            </a:r>
            <a:r>
              <a:rPr sz="1600" b="1" spc="-90" dirty="0">
                <a:latin typeface="Georgia"/>
                <a:cs typeface="Georgia"/>
              </a:rPr>
              <a:t> </a:t>
            </a:r>
            <a:r>
              <a:rPr sz="1600" b="1" spc="-10" dirty="0">
                <a:latin typeface="Georgia"/>
                <a:cs typeface="Georgia"/>
              </a:rPr>
              <a:t>relatable.</a:t>
            </a:r>
            <a:endParaRPr sz="1600" dirty="0">
              <a:latin typeface="Georgia"/>
              <a:cs typeface="Georgia"/>
            </a:endParaRPr>
          </a:p>
          <a:p>
            <a:pPr marL="354965" indent="-342265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354965" algn="l"/>
              </a:tabLst>
            </a:pPr>
            <a:r>
              <a:rPr sz="1600" b="1" spc="-10" dirty="0">
                <a:latin typeface="Georgia"/>
                <a:cs typeface="Georgia"/>
              </a:rPr>
              <a:t>Environmentally sustainable.</a:t>
            </a:r>
            <a:endParaRPr sz="1600" dirty="0">
              <a:latin typeface="Georgia"/>
              <a:cs typeface="Georgia"/>
            </a:endParaRPr>
          </a:p>
          <a:p>
            <a:pPr marL="354965" indent="-342265">
              <a:lnSpc>
                <a:spcPct val="100000"/>
              </a:lnSpc>
              <a:spcBef>
                <a:spcPts val="965"/>
              </a:spcBef>
              <a:buAutoNum type="arabicPeriod"/>
              <a:tabLst>
                <a:tab pos="354965" algn="l"/>
              </a:tabLst>
            </a:pPr>
            <a:r>
              <a:rPr sz="1600" b="1" dirty="0">
                <a:latin typeface="Georgia"/>
                <a:cs typeface="Georgia"/>
              </a:rPr>
              <a:t>Indispensable</a:t>
            </a:r>
            <a:r>
              <a:rPr sz="1600" b="1" spc="-35" dirty="0">
                <a:latin typeface="Georgia"/>
                <a:cs typeface="Georgia"/>
              </a:rPr>
              <a:t> </a:t>
            </a:r>
            <a:r>
              <a:rPr sz="1600" b="1" dirty="0">
                <a:latin typeface="Georgia"/>
                <a:cs typeface="Georgia"/>
              </a:rPr>
              <a:t>for</a:t>
            </a:r>
            <a:r>
              <a:rPr sz="1600" b="1" spc="-50" dirty="0">
                <a:latin typeface="Georgia"/>
                <a:cs typeface="Georgia"/>
              </a:rPr>
              <a:t> </a:t>
            </a:r>
            <a:r>
              <a:rPr sz="1600" b="1" i="1" dirty="0">
                <a:latin typeface="Georgia"/>
                <a:cs typeface="Georgia"/>
              </a:rPr>
              <a:t>Viksit</a:t>
            </a:r>
            <a:r>
              <a:rPr sz="1600" b="1" i="1" spc="-50" dirty="0">
                <a:latin typeface="Georgia"/>
                <a:cs typeface="Georgia"/>
              </a:rPr>
              <a:t> </a:t>
            </a:r>
            <a:r>
              <a:rPr sz="1600" b="1" i="1" spc="-10" dirty="0">
                <a:latin typeface="Georgia"/>
                <a:cs typeface="Georgia"/>
              </a:rPr>
              <a:t>Bharat.</a:t>
            </a:r>
            <a:endParaRPr sz="1600" dirty="0">
              <a:latin typeface="Georgia"/>
              <a:cs typeface="Georgia"/>
            </a:endParaRPr>
          </a:p>
          <a:p>
            <a:pPr marL="354965" indent="-342265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354965" algn="l"/>
              </a:tabLst>
            </a:pPr>
            <a:r>
              <a:rPr sz="1600" b="1" dirty="0">
                <a:latin typeface="Georgia"/>
                <a:cs typeface="Georgia"/>
              </a:rPr>
              <a:t>Absolute</a:t>
            </a:r>
            <a:r>
              <a:rPr sz="1600" b="1" spc="-25" dirty="0">
                <a:latin typeface="Georgia"/>
                <a:cs typeface="Georgia"/>
              </a:rPr>
              <a:t> </a:t>
            </a:r>
            <a:r>
              <a:rPr sz="1600" b="1" dirty="0">
                <a:latin typeface="Georgia"/>
                <a:cs typeface="Georgia"/>
              </a:rPr>
              <a:t>importance</a:t>
            </a:r>
            <a:r>
              <a:rPr sz="1600" b="1" spc="-35" dirty="0">
                <a:latin typeface="Georgia"/>
                <a:cs typeface="Georgia"/>
              </a:rPr>
              <a:t> </a:t>
            </a:r>
            <a:r>
              <a:rPr sz="1600" b="1" dirty="0">
                <a:latin typeface="Georgia"/>
                <a:cs typeface="Georgia"/>
              </a:rPr>
              <a:t>for</a:t>
            </a:r>
            <a:r>
              <a:rPr sz="1600" b="1" spc="-50" dirty="0">
                <a:latin typeface="Georgia"/>
                <a:cs typeface="Georgia"/>
              </a:rPr>
              <a:t> </a:t>
            </a:r>
            <a:r>
              <a:rPr sz="1600" b="1" dirty="0">
                <a:latin typeface="Georgia"/>
                <a:cs typeface="Georgia"/>
              </a:rPr>
              <a:t>development</a:t>
            </a:r>
            <a:r>
              <a:rPr sz="1600" b="1" spc="-20" dirty="0">
                <a:latin typeface="Georgia"/>
                <a:cs typeface="Georgia"/>
              </a:rPr>
              <a:t> </a:t>
            </a:r>
            <a:r>
              <a:rPr sz="1600" b="1" dirty="0">
                <a:latin typeface="Georgia"/>
                <a:cs typeface="Georgia"/>
              </a:rPr>
              <a:t>for</a:t>
            </a:r>
            <a:r>
              <a:rPr sz="1600" b="1" spc="-40" dirty="0">
                <a:latin typeface="Georgia"/>
                <a:cs typeface="Georgia"/>
              </a:rPr>
              <a:t> </a:t>
            </a:r>
            <a:r>
              <a:rPr sz="1600" b="1" dirty="0">
                <a:latin typeface="Georgia"/>
                <a:cs typeface="Georgia"/>
              </a:rPr>
              <a:t>Rural</a:t>
            </a:r>
            <a:r>
              <a:rPr sz="1600" b="1" spc="-30" dirty="0">
                <a:latin typeface="Georgia"/>
                <a:cs typeface="Georgia"/>
              </a:rPr>
              <a:t> </a:t>
            </a:r>
            <a:r>
              <a:rPr sz="1600" b="1" dirty="0">
                <a:latin typeface="Georgia"/>
                <a:cs typeface="Georgia"/>
              </a:rPr>
              <a:t>economy</a:t>
            </a:r>
            <a:r>
              <a:rPr sz="1600" b="1" spc="-55" dirty="0">
                <a:latin typeface="Georgia"/>
                <a:cs typeface="Georgia"/>
              </a:rPr>
              <a:t> </a:t>
            </a:r>
            <a:r>
              <a:rPr sz="1600" b="1" dirty="0">
                <a:latin typeface="Georgia"/>
                <a:cs typeface="Georgia"/>
              </a:rPr>
              <a:t>of</a:t>
            </a:r>
            <a:r>
              <a:rPr sz="1600" b="1" spc="-55" dirty="0">
                <a:latin typeface="Georgia"/>
                <a:cs typeface="Georgia"/>
              </a:rPr>
              <a:t> </a:t>
            </a:r>
            <a:r>
              <a:rPr sz="1600" b="1" spc="-10" dirty="0">
                <a:latin typeface="Georgia"/>
                <a:cs typeface="Georgia"/>
              </a:rPr>
              <a:t>Assam.</a:t>
            </a:r>
            <a:endParaRPr sz="1600" dirty="0">
              <a:latin typeface="Georgia"/>
              <a:cs typeface="Georgia"/>
            </a:endParaRPr>
          </a:p>
          <a:p>
            <a:pPr marL="356235" indent="-343535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356235" algn="l"/>
              </a:tabLst>
            </a:pPr>
            <a:r>
              <a:rPr sz="1600" b="1" dirty="0">
                <a:latin typeface="Georgia"/>
                <a:cs typeface="Georgia"/>
              </a:rPr>
              <a:t>Highest</a:t>
            </a:r>
            <a:r>
              <a:rPr sz="1600" b="1" spc="-30" dirty="0">
                <a:latin typeface="Georgia"/>
                <a:cs typeface="Georgia"/>
              </a:rPr>
              <a:t> </a:t>
            </a:r>
            <a:r>
              <a:rPr sz="1600" b="1" dirty="0">
                <a:latin typeface="Georgia"/>
                <a:cs typeface="Georgia"/>
              </a:rPr>
              <a:t>investment</a:t>
            </a:r>
            <a:r>
              <a:rPr sz="1600" b="1" spc="-30" dirty="0">
                <a:latin typeface="Georgia"/>
                <a:cs typeface="Georgia"/>
              </a:rPr>
              <a:t> </a:t>
            </a:r>
            <a:r>
              <a:rPr sz="1600" b="1" dirty="0">
                <a:latin typeface="Georgia"/>
                <a:cs typeface="Georgia"/>
              </a:rPr>
              <a:t>potential</a:t>
            </a:r>
            <a:r>
              <a:rPr sz="1600" b="1" spc="-55" dirty="0">
                <a:latin typeface="Georgia"/>
                <a:cs typeface="Georgia"/>
              </a:rPr>
              <a:t> </a:t>
            </a:r>
            <a:r>
              <a:rPr sz="1600" b="1" dirty="0">
                <a:latin typeface="Georgia"/>
                <a:cs typeface="Georgia"/>
              </a:rPr>
              <a:t>and</a:t>
            </a:r>
            <a:r>
              <a:rPr sz="1600" b="1" spc="-50" dirty="0">
                <a:latin typeface="Georgia"/>
                <a:cs typeface="Georgia"/>
              </a:rPr>
              <a:t> </a:t>
            </a:r>
            <a:r>
              <a:rPr sz="1600" b="1" dirty="0">
                <a:latin typeface="Georgia"/>
                <a:cs typeface="Georgia"/>
              </a:rPr>
              <a:t>opportunity</a:t>
            </a:r>
            <a:r>
              <a:rPr sz="1600" b="1" spc="-35" dirty="0">
                <a:latin typeface="Georgia"/>
                <a:cs typeface="Georgia"/>
              </a:rPr>
              <a:t> </a:t>
            </a:r>
            <a:r>
              <a:rPr sz="1600" b="1" dirty="0">
                <a:latin typeface="Georgia"/>
                <a:cs typeface="Georgia"/>
              </a:rPr>
              <a:t>for</a:t>
            </a:r>
            <a:r>
              <a:rPr sz="1600" b="1" spc="-50" dirty="0">
                <a:latin typeface="Georgia"/>
                <a:cs typeface="Georgia"/>
              </a:rPr>
              <a:t> </a:t>
            </a:r>
            <a:r>
              <a:rPr sz="1600" b="1" dirty="0">
                <a:latin typeface="Georgia"/>
                <a:cs typeface="Georgia"/>
              </a:rPr>
              <a:t>all</a:t>
            </a:r>
            <a:r>
              <a:rPr sz="1600" b="1" spc="-50" dirty="0">
                <a:latin typeface="Georgia"/>
                <a:cs typeface="Georgia"/>
              </a:rPr>
              <a:t> </a:t>
            </a:r>
            <a:r>
              <a:rPr sz="1600" b="1" dirty="0">
                <a:latin typeface="Georgia"/>
                <a:cs typeface="Georgia"/>
              </a:rPr>
              <a:t>Banks</a:t>
            </a:r>
            <a:r>
              <a:rPr sz="1600" b="1" spc="-50" dirty="0">
                <a:latin typeface="Georgia"/>
                <a:cs typeface="Georgia"/>
              </a:rPr>
              <a:t> </a:t>
            </a:r>
            <a:r>
              <a:rPr sz="1600" b="1" dirty="0">
                <a:latin typeface="Georgia"/>
                <a:cs typeface="Georgia"/>
              </a:rPr>
              <a:t>during</a:t>
            </a:r>
            <a:r>
              <a:rPr sz="1600" b="1" spc="-35" dirty="0">
                <a:latin typeface="Georgia"/>
                <a:cs typeface="Georgia"/>
              </a:rPr>
              <a:t> </a:t>
            </a:r>
            <a:r>
              <a:rPr sz="1600" b="1" dirty="0">
                <a:latin typeface="Georgia"/>
                <a:cs typeface="Georgia"/>
              </a:rPr>
              <a:t>next</a:t>
            </a:r>
            <a:r>
              <a:rPr sz="1600" b="1" spc="-45" dirty="0">
                <a:latin typeface="Georgia"/>
                <a:cs typeface="Georgia"/>
              </a:rPr>
              <a:t> </a:t>
            </a:r>
            <a:r>
              <a:rPr sz="1600" b="1" dirty="0">
                <a:latin typeface="Georgia"/>
                <a:cs typeface="Georgia"/>
              </a:rPr>
              <a:t>10</a:t>
            </a:r>
            <a:r>
              <a:rPr sz="1600" b="1" spc="-50" dirty="0">
                <a:latin typeface="Georgia"/>
                <a:cs typeface="Georgia"/>
              </a:rPr>
              <a:t> </a:t>
            </a:r>
            <a:r>
              <a:rPr sz="1600" b="1" spc="-10" dirty="0">
                <a:latin typeface="Georgia"/>
                <a:cs typeface="Georgia"/>
              </a:rPr>
              <a:t>years.</a:t>
            </a:r>
            <a:endParaRPr sz="1600" dirty="0">
              <a:latin typeface="Georgia"/>
              <a:cs typeface="Georgia"/>
            </a:endParaRPr>
          </a:p>
          <a:p>
            <a:pPr marL="407670" indent="-394970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407670" algn="l"/>
              </a:tabLst>
            </a:pPr>
            <a:r>
              <a:rPr sz="1600" b="1" dirty="0">
                <a:latin typeface="Georgia"/>
                <a:cs typeface="Georgia"/>
              </a:rPr>
              <a:t>Large</a:t>
            </a:r>
            <a:r>
              <a:rPr sz="1600" b="1" spc="-15" dirty="0">
                <a:latin typeface="Georgia"/>
                <a:cs typeface="Georgia"/>
              </a:rPr>
              <a:t> </a:t>
            </a:r>
            <a:r>
              <a:rPr sz="1600" b="1" dirty="0">
                <a:latin typeface="Georgia"/>
                <a:cs typeface="Georgia"/>
              </a:rPr>
              <a:t>scale</a:t>
            </a:r>
            <a:r>
              <a:rPr sz="1600" b="1" spc="-30" dirty="0">
                <a:latin typeface="Georgia"/>
                <a:cs typeface="Georgia"/>
              </a:rPr>
              <a:t> </a:t>
            </a:r>
            <a:r>
              <a:rPr sz="1600" b="1" dirty="0">
                <a:latin typeface="Georgia"/>
                <a:cs typeface="Georgia"/>
              </a:rPr>
              <a:t>growth</a:t>
            </a:r>
            <a:r>
              <a:rPr sz="1600" b="1" spc="-5" dirty="0">
                <a:latin typeface="Georgia"/>
                <a:cs typeface="Georgia"/>
              </a:rPr>
              <a:t> </a:t>
            </a:r>
            <a:r>
              <a:rPr sz="1600" b="1" dirty="0">
                <a:latin typeface="Georgia"/>
                <a:cs typeface="Georgia"/>
              </a:rPr>
              <a:t>in</a:t>
            </a:r>
            <a:r>
              <a:rPr sz="1600" b="1" spc="-45" dirty="0">
                <a:latin typeface="Georgia"/>
                <a:cs typeface="Georgia"/>
              </a:rPr>
              <a:t> </a:t>
            </a:r>
            <a:r>
              <a:rPr sz="1600" b="1" dirty="0">
                <a:latin typeface="Georgia"/>
                <a:cs typeface="Georgia"/>
              </a:rPr>
              <a:t>Micro</a:t>
            </a:r>
            <a:r>
              <a:rPr sz="1600" b="1" spc="-20" dirty="0">
                <a:latin typeface="Georgia"/>
                <a:cs typeface="Georgia"/>
              </a:rPr>
              <a:t> </a:t>
            </a:r>
            <a:r>
              <a:rPr sz="1600" b="1" dirty="0">
                <a:latin typeface="Georgia"/>
                <a:cs typeface="Georgia"/>
              </a:rPr>
              <a:t>&amp;</a:t>
            </a:r>
            <a:r>
              <a:rPr sz="1600" b="1" spc="-30" dirty="0">
                <a:latin typeface="Georgia"/>
                <a:cs typeface="Georgia"/>
              </a:rPr>
              <a:t> </a:t>
            </a:r>
            <a:r>
              <a:rPr sz="1600" b="1" dirty="0">
                <a:latin typeface="Georgia"/>
                <a:cs typeface="Georgia"/>
              </a:rPr>
              <a:t>Small</a:t>
            </a:r>
            <a:r>
              <a:rPr sz="1600" b="1" spc="-20" dirty="0">
                <a:latin typeface="Georgia"/>
                <a:cs typeface="Georgia"/>
              </a:rPr>
              <a:t> </a:t>
            </a:r>
            <a:r>
              <a:rPr sz="1600" b="1" dirty="0">
                <a:latin typeface="Georgia"/>
                <a:cs typeface="Georgia"/>
              </a:rPr>
              <a:t>MSE</a:t>
            </a:r>
            <a:r>
              <a:rPr sz="1600" b="1" spc="-30" dirty="0">
                <a:latin typeface="Georgia"/>
                <a:cs typeface="Georgia"/>
              </a:rPr>
              <a:t> </a:t>
            </a:r>
            <a:r>
              <a:rPr sz="1600" b="1" dirty="0">
                <a:latin typeface="Georgia"/>
                <a:cs typeface="Georgia"/>
              </a:rPr>
              <a:t>sector</a:t>
            </a:r>
            <a:r>
              <a:rPr sz="1600" b="1" spc="-25" dirty="0">
                <a:latin typeface="Georgia"/>
                <a:cs typeface="Georgia"/>
              </a:rPr>
              <a:t> </a:t>
            </a:r>
            <a:r>
              <a:rPr sz="1600" b="1" dirty="0">
                <a:latin typeface="Georgia"/>
                <a:cs typeface="Georgia"/>
              </a:rPr>
              <a:t>in</a:t>
            </a:r>
            <a:r>
              <a:rPr sz="1600" b="1" spc="-30" dirty="0">
                <a:latin typeface="Georgia"/>
                <a:cs typeface="Georgia"/>
              </a:rPr>
              <a:t> </a:t>
            </a:r>
            <a:r>
              <a:rPr sz="1600" b="1" dirty="0">
                <a:latin typeface="Georgia"/>
                <a:cs typeface="Georgia"/>
              </a:rPr>
              <a:t>Agro</a:t>
            </a:r>
            <a:r>
              <a:rPr sz="1600" b="1" spc="-25" dirty="0">
                <a:latin typeface="Georgia"/>
                <a:cs typeface="Georgia"/>
              </a:rPr>
              <a:t> </a:t>
            </a:r>
            <a:r>
              <a:rPr sz="1600" b="1" dirty="0">
                <a:latin typeface="Georgia"/>
                <a:cs typeface="Georgia"/>
              </a:rPr>
              <a:t>Industry of</a:t>
            </a:r>
            <a:r>
              <a:rPr sz="1600" b="1" spc="-40" dirty="0">
                <a:latin typeface="Georgia"/>
                <a:cs typeface="Georgia"/>
              </a:rPr>
              <a:t> </a:t>
            </a:r>
            <a:r>
              <a:rPr sz="1600" b="1" dirty="0">
                <a:latin typeface="Georgia"/>
                <a:cs typeface="Georgia"/>
              </a:rPr>
              <a:t>Assam</a:t>
            </a:r>
            <a:r>
              <a:rPr sz="1600" b="1" spc="-20" dirty="0">
                <a:latin typeface="Georgia"/>
                <a:cs typeface="Georgia"/>
              </a:rPr>
              <a:t> </a:t>
            </a:r>
            <a:r>
              <a:rPr sz="1600" b="1" dirty="0">
                <a:latin typeface="Georgia"/>
                <a:cs typeface="Georgia"/>
              </a:rPr>
              <a:t>in</a:t>
            </a:r>
            <a:r>
              <a:rPr sz="1600" b="1" spc="-30" dirty="0">
                <a:latin typeface="Georgia"/>
                <a:cs typeface="Georgia"/>
              </a:rPr>
              <a:t> </a:t>
            </a:r>
            <a:r>
              <a:rPr sz="1600" b="1" dirty="0">
                <a:latin typeface="Georgia"/>
                <a:cs typeface="Georgia"/>
              </a:rPr>
              <a:t>next</a:t>
            </a:r>
            <a:r>
              <a:rPr sz="1600" b="1" spc="-25" dirty="0">
                <a:latin typeface="Georgia"/>
                <a:cs typeface="Georgia"/>
              </a:rPr>
              <a:t> </a:t>
            </a:r>
            <a:r>
              <a:rPr sz="1600" b="1" dirty="0">
                <a:latin typeface="Georgia"/>
                <a:cs typeface="Georgia"/>
              </a:rPr>
              <a:t>10</a:t>
            </a:r>
            <a:r>
              <a:rPr sz="1600" b="1" spc="-25" dirty="0">
                <a:latin typeface="Georgia"/>
                <a:cs typeface="Georgia"/>
              </a:rPr>
              <a:t> </a:t>
            </a:r>
            <a:r>
              <a:rPr sz="1600" b="1" spc="-10" dirty="0">
                <a:latin typeface="Georgia"/>
                <a:cs typeface="Georgia"/>
              </a:rPr>
              <a:t>years.</a:t>
            </a:r>
            <a:endParaRPr sz="1600" dirty="0">
              <a:latin typeface="Georgia"/>
              <a:cs typeface="Georgi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88" y="6132097"/>
            <a:ext cx="1163091" cy="654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01886" y="2495888"/>
            <a:ext cx="7406640" cy="2392963"/>
          </a:xfrm>
          <a:prstGeom prst="rect">
            <a:avLst/>
          </a:prstGeom>
          <a:ln w="9144">
            <a:solidFill>
              <a:srgbClr val="0D0D0D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800"/>
              </a:spcBef>
            </a:pPr>
            <a:r>
              <a:rPr sz="1800" b="1" dirty="0" smtClean="0">
                <a:solidFill>
                  <a:srgbClr val="0070C0"/>
                </a:solidFill>
                <a:latin typeface="Georgia"/>
                <a:cs typeface="Georgia"/>
              </a:rPr>
              <a:t>Proposed</a:t>
            </a:r>
            <a:r>
              <a:rPr sz="1800" b="1" spc="-75" dirty="0" smtClean="0">
                <a:solidFill>
                  <a:srgbClr val="0070C0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rgbClr val="0070C0"/>
                </a:solidFill>
                <a:latin typeface="Georgia"/>
                <a:cs typeface="Georgia"/>
              </a:rPr>
              <a:t>Product</a:t>
            </a:r>
            <a:r>
              <a:rPr sz="1800" b="1" spc="-85" dirty="0">
                <a:solidFill>
                  <a:srgbClr val="0070C0"/>
                </a:solidFill>
                <a:latin typeface="Georgia"/>
                <a:cs typeface="Georgia"/>
              </a:rPr>
              <a:t> </a:t>
            </a:r>
            <a:r>
              <a:rPr sz="1800" b="1" spc="-25" dirty="0">
                <a:solidFill>
                  <a:srgbClr val="0070C0"/>
                </a:solidFill>
                <a:latin typeface="Georgia"/>
                <a:cs typeface="Georgia"/>
              </a:rPr>
              <a:t>1</a:t>
            </a:r>
            <a:r>
              <a:rPr sz="1800" b="1" spc="-25" dirty="0" smtClean="0">
                <a:solidFill>
                  <a:srgbClr val="0070C0"/>
                </a:solidFill>
                <a:latin typeface="Georgia"/>
                <a:cs typeface="Georgia"/>
              </a:rPr>
              <a:t>:</a:t>
            </a:r>
            <a:r>
              <a:rPr lang="en-IN" sz="1800" b="1" spc="-25" dirty="0" smtClean="0">
                <a:solidFill>
                  <a:srgbClr val="0070C0"/>
                </a:solidFill>
                <a:latin typeface="Georgia"/>
                <a:cs typeface="Georgia"/>
              </a:rPr>
              <a:t> (FPO/FPC involvement) </a:t>
            </a:r>
            <a:endParaRPr sz="1800" dirty="0">
              <a:solidFill>
                <a:srgbClr val="0070C0"/>
              </a:solidFill>
              <a:latin typeface="Georgia"/>
              <a:cs typeface="Georgia"/>
            </a:endParaRPr>
          </a:p>
          <a:p>
            <a:pPr marL="377825" indent="-285750">
              <a:lnSpc>
                <a:spcPct val="100000"/>
              </a:lnSpc>
              <a:spcBef>
                <a:spcPts val="1800"/>
              </a:spcBef>
              <a:buFont typeface="Wingdings"/>
              <a:buChar char=""/>
              <a:tabLst>
                <a:tab pos="377825" algn="l"/>
              </a:tabLst>
            </a:pPr>
            <a:r>
              <a:rPr sz="1800" b="1" dirty="0">
                <a:solidFill>
                  <a:srgbClr val="00B050"/>
                </a:solidFill>
                <a:latin typeface="Georgia"/>
                <a:cs typeface="Georgia"/>
              </a:rPr>
              <a:t>Priority</a:t>
            </a:r>
            <a:r>
              <a:rPr sz="1800" b="1" spc="-20" dirty="0">
                <a:solidFill>
                  <a:srgbClr val="00B050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rgbClr val="00B050"/>
                </a:solidFill>
                <a:latin typeface="Georgia"/>
                <a:cs typeface="Georgia"/>
              </a:rPr>
              <a:t>Sector</a:t>
            </a:r>
            <a:r>
              <a:rPr sz="1800" b="1" spc="-35" dirty="0">
                <a:solidFill>
                  <a:srgbClr val="00B050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rgbClr val="00B050"/>
                </a:solidFill>
                <a:latin typeface="Georgia"/>
                <a:cs typeface="Georgia"/>
              </a:rPr>
              <a:t>Lending</a:t>
            </a:r>
            <a:r>
              <a:rPr sz="1800" b="1" spc="-30" dirty="0">
                <a:solidFill>
                  <a:srgbClr val="00B050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rgbClr val="00B050"/>
                </a:solidFill>
                <a:latin typeface="Georgia"/>
                <a:cs typeface="Georgia"/>
              </a:rPr>
              <a:t>for</a:t>
            </a:r>
            <a:r>
              <a:rPr sz="1800" b="1" spc="-15" dirty="0">
                <a:solidFill>
                  <a:srgbClr val="00B050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rgbClr val="00B050"/>
                </a:solidFill>
                <a:latin typeface="Georgia"/>
                <a:cs typeface="Georgia"/>
              </a:rPr>
              <a:t>Cultivation</a:t>
            </a:r>
            <a:r>
              <a:rPr sz="1800" b="1" spc="-20" dirty="0">
                <a:solidFill>
                  <a:srgbClr val="00B050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rgbClr val="00B050"/>
                </a:solidFill>
                <a:latin typeface="Georgia"/>
                <a:cs typeface="Georgia"/>
              </a:rPr>
              <a:t>&amp;</a:t>
            </a:r>
            <a:r>
              <a:rPr sz="1800" b="1" spc="-30" dirty="0">
                <a:solidFill>
                  <a:srgbClr val="00B050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rgbClr val="00B050"/>
                </a:solidFill>
                <a:latin typeface="Georgia"/>
                <a:cs typeface="Georgia"/>
              </a:rPr>
              <a:t>Plantation</a:t>
            </a:r>
            <a:r>
              <a:rPr sz="1800" b="1" spc="-25" dirty="0">
                <a:solidFill>
                  <a:srgbClr val="00B050"/>
                </a:solidFill>
                <a:latin typeface="Georgia"/>
                <a:cs typeface="Georgia"/>
              </a:rPr>
              <a:t> for</a:t>
            </a:r>
            <a:endParaRPr sz="1800" dirty="0">
              <a:solidFill>
                <a:srgbClr val="00B050"/>
              </a:solidFill>
              <a:latin typeface="Georgia"/>
              <a:cs typeface="Georgia"/>
            </a:endParaRPr>
          </a:p>
          <a:p>
            <a:pPr marL="37846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00B050"/>
                </a:solidFill>
                <a:latin typeface="Georgia"/>
                <a:cs typeface="Georgia"/>
              </a:rPr>
              <a:t>Cluster</a:t>
            </a:r>
            <a:r>
              <a:rPr sz="1800" b="1" spc="-35" dirty="0">
                <a:solidFill>
                  <a:srgbClr val="00B050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rgbClr val="00B050"/>
                </a:solidFill>
                <a:latin typeface="Georgia"/>
                <a:cs typeface="Georgia"/>
              </a:rPr>
              <a:t>Approach</a:t>
            </a:r>
            <a:r>
              <a:rPr sz="1800" b="1" spc="-5" dirty="0">
                <a:solidFill>
                  <a:srgbClr val="00B050"/>
                </a:solidFill>
                <a:latin typeface="Georgia"/>
                <a:cs typeface="Georgia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Georgia"/>
                <a:cs typeface="Georgia"/>
              </a:rPr>
              <a:t>(Non-Schematic)</a:t>
            </a:r>
            <a:endParaRPr sz="1800" dirty="0">
              <a:solidFill>
                <a:srgbClr val="FF0000"/>
              </a:solidFill>
              <a:latin typeface="Georgia"/>
              <a:cs typeface="Georgia"/>
            </a:endParaRPr>
          </a:p>
          <a:p>
            <a:pPr marL="92075">
              <a:lnSpc>
                <a:spcPct val="100000"/>
              </a:lnSpc>
              <a:spcBef>
                <a:spcPts val="1800"/>
              </a:spcBef>
            </a:pPr>
            <a:r>
              <a:rPr sz="1800" b="1" dirty="0">
                <a:solidFill>
                  <a:srgbClr val="0070C0"/>
                </a:solidFill>
                <a:latin typeface="Georgia"/>
                <a:cs typeface="Georgia"/>
              </a:rPr>
              <a:t>Proposed</a:t>
            </a:r>
            <a:r>
              <a:rPr sz="1800" b="1" spc="-75" dirty="0">
                <a:solidFill>
                  <a:srgbClr val="0070C0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rgbClr val="0070C0"/>
                </a:solidFill>
                <a:latin typeface="Georgia"/>
                <a:cs typeface="Georgia"/>
              </a:rPr>
              <a:t>Product</a:t>
            </a:r>
            <a:r>
              <a:rPr sz="1800" b="1" spc="-75" dirty="0">
                <a:solidFill>
                  <a:srgbClr val="0070C0"/>
                </a:solidFill>
                <a:latin typeface="Georgia"/>
                <a:cs typeface="Georgia"/>
              </a:rPr>
              <a:t> </a:t>
            </a:r>
            <a:r>
              <a:rPr sz="1800" b="1" spc="-25" dirty="0">
                <a:solidFill>
                  <a:srgbClr val="0070C0"/>
                </a:solidFill>
                <a:latin typeface="Georgia"/>
                <a:cs typeface="Georgia"/>
              </a:rPr>
              <a:t>2</a:t>
            </a:r>
            <a:r>
              <a:rPr sz="1800" b="1" spc="-25" dirty="0" smtClean="0">
                <a:solidFill>
                  <a:srgbClr val="0070C0"/>
                </a:solidFill>
                <a:latin typeface="Georgia"/>
                <a:cs typeface="Georgia"/>
              </a:rPr>
              <a:t>:</a:t>
            </a:r>
            <a:r>
              <a:rPr lang="en-IN" sz="1800" b="1" spc="-25" dirty="0" smtClean="0">
                <a:solidFill>
                  <a:srgbClr val="0070C0"/>
                </a:solidFill>
                <a:latin typeface="Georgia"/>
                <a:cs typeface="Georgia"/>
              </a:rPr>
              <a:t> (Small Ticket Loan)</a:t>
            </a:r>
            <a:endParaRPr sz="1800" dirty="0">
              <a:solidFill>
                <a:srgbClr val="0070C0"/>
              </a:solidFill>
              <a:latin typeface="Georgia"/>
              <a:cs typeface="Georgia"/>
            </a:endParaRPr>
          </a:p>
          <a:p>
            <a:pPr marL="378460" indent="-286385">
              <a:lnSpc>
                <a:spcPct val="100000"/>
              </a:lnSpc>
              <a:spcBef>
                <a:spcPts val="1800"/>
              </a:spcBef>
              <a:buFont typeface="Wingdings"/>
              <a:buChar char=""/>
              <a:tabLst>
                <a:tab pos="378460" algn="l"/>
              </a:tabLst>
            </a:pPr>
            <a:r>
              <a:rPr sz="1800" b="1" dirty="0">
                <a:solidFill>
                  <a:schemeClr val="tx1"/>
                </a:solidFill>
                <a:latin typeface="Georgia"/>
                <a:cs typeface="Georgia"/>
              </a:rPr>
              <a:t>Priority</a:t>
            </a:r>
            <a:r>
              <a:rPr sz="1800" b="1" spc="-30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chemeClr val="tx1"/>
                </a:solidFill>
                <a:latin typeface="Georgia"/>
                <a:cs typeface="Georgia"/>
              </a:rPr>
              <a:t>Sector</a:t>
            </a:r>
            <a:r>
              <a:rPr sz="1800" b="1" spc="-55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chemeClr val="tx1"/>
                </a:solidFill>
                <a:latin typeface="Georgia"/>
                <a:cs typeface="Georgia"/>
              </a:rPr>
              <a:t>Lending</a:t>
            </a:r>
            <a:r>
              <a:rPr sz="1800" b="1" spc="-45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chemeClr val="tx1"/>
                </a:solidFill>
                <a:latin typeface="Georgia"/>
                <a:cs typeface="Georgia"/>
              </a:rPr>
              <a:t>for</a:t>
            </a:r>
            <a:r>
              <a:rPr sz="1800" b="1" spc="-35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chemeClr val="tx1"/>
                </a:solidFill>
                <a:latin typeface="Georgia"/>
                <a:cs typeface="Georgia"/>
              </a:rPr>
              <a:t>Micro</a:t>
            </a:r>
            <a:r>
              <a:rPr sz="1800" b="1" spc="-45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chemeClr val="tx1"/>
                </a:solidFill>
                <a:latin typeface="Georgia"/>
                <a:cs typeface="Georgia"/>
              </a:rPr>
              <a:t>Food</a:t>
            </a:r>
            <a:r>
              <a:rPr sz="1800" b="1" spc="-35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chemeClr val="tx1"/>
                </a:solidFill>
                <a:latin typeface="Georgia"/>
                <a:cs typeface="Georgia"/>
              </a:rPr>
              <a:t>Processing</a:t>
            </a:r>
            <a:r>
              <a:rPr sz="1800" b="1" spc="-35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chemeClr val="tx1"/>
                </a:solidFill>
                <a:latin typeface="Georgia"/>
                <a:cs typeface="Georgia"/>
              </a:rPr>
              <a:t>in</a:t>
            </a:r>
            <a:r>
              <a:rPr sz="1800" b="1" spc="-50" dirty="0">
                <a:solidFill>
                  <a:schemeClr val="tx1"/>
                </a:solidFill>
                <a:latin typeface="Georgia"/>
                <a:cs typeface="Georgia"/>
              </a:rPr>
              <a:t> a</a:t>
            </a:r>
            <a:endParaRPr sz="1800" dirty="0">
              <a:solidFill>
                <a:schemeClr val="tx1"/>
              </a:solidFill>
              <a:latin typeface="Georgia"/>
              <a:cs typeface="Georgia"/>
            </a:endParaRPr>
          </a:p>
          <a:p>
            <a:pPr marL="378460">
              <a:lnSpc>
                <a:spcPct val="100000"/>
              </a:lnSpc>
            </a:pPr>
            <a:r>
              <a:rPr sz="1800" b="1" dirty="0">
                <a:solidFill>
                  <a:schemeClr val="tx1"/>
                </a:solidFill>
                <a:latin typeface="Georgia"/>
                <a:cs typeface="Georgia"/>
              </a:rPr>
              <a:t>Cluster</a:t>
            </a:r>
            <a:r>
              <a:rPr sz="1800" b="1" spc="-55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chemeClr val="tx1"/>
                </a:solidFill>
                <a:latin typeface="Georgia"/>
                <a:cs typeface="Georgia"/>
              </a:rPr>
              <a:t>Approach</a:t>
            </a:r>
            <a:r>
              <a:rPr sz="1800" b="1" spc="-25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Georgia"/>
                <a:cs typeface="Georgia"/>
              </a:rPr>
              <a:t>(Schematic)</a:t>
            </a:r>
            <a:endParaRPr sz="1800" dirty="0">
              <a:solidFill>
                <a:srgbClr val="FF0000"/>
              </a:solidFill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5843" y="268224"/>
            <a:ext cx="11658600" cy="6311265"/>
            <a:chOff x="275843" y="268224"/>
            <a:chExt cx="11658600" cy="6311265"/>
          </a:xfrm>
        </p:grpSpPr>
        <p:sp>
          <p:nvSpPr>
            <p:cNvPr id="4" name="object 4"/>
            <p:cNvSpPr/>
            <p:nvPr/>
          </p:nvSpPr>
          <p:spPr>
            <a:xfrm>
              <a:off x="281940" y="274319"/>
              <a:ext cx="11646535" cy="6299200"/>
            </a:xfrm>
            <a:custGeom>
              <a:avLst/>
              <a:gdLst/>
              <a:ahLst/>
              <a:cxnLst/>
              <a:rect l="l" t="t" r="r" b="b"/>
              <a:pathLst>
                <a:path w="11646535" h="6299200">
                  <a:moveTo>
                    <a:pt x="11646408" y="0"/>
                  </a:moveTo>
                  <a:lnTo>
                    <a:pt x="0" y="0"/>
                  </a:lnTo>
                  <a:lnTo>
                    <a:pt x="0" y="124460"/>
                  </a:lnTo>
                  <a:lnTo>
                    <a:pt x="0" y="6174740"/>
                  </a:lnTo>
                  <a:lnTo>
                    <a:pt x="0" y="6299200"/>
                  </a:lnTo>
                  <a:lnTo>
                    <a:pt x="11646408" y="6299200"/>
                  </a:lnTo>
                  <a:lnTo>
                    <a:pt x="11646408" y="6174740"/>
                  </a:lnTo>
                  <a:lnTo>
                    <a:pt x="124460" y="6174740"/>
                  </a:lnTo>
                  <a:lnTo>
                    <a:pt x="124460" y="124460"/>
                  </a:lnTo>
                  <a:lnTo>
                    <a:pt x="11521948" y="124460"/>
                  </a:lnTo>
                  <a:lnTo>
                    <a:pt x="11521948" y="6174232"/>
                  </a:lnTo>
                  <a:lnTo>
                    <a:pt x="11646408" y="6174232"/>
                  </a:lnTo>
                  <a:lnTo>
                    <a:pt x="11646408" y="124460"/>
                  </a:lnTo>
                  <a:lnTo>
                    <a:pt x="1164640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1939" y="274320"/>
              <a:ext cx="11646535" cy="6299200"/>
            </a:xfrm>
            <a:custGeom>
              <a:avLst/>
              <a:gdLst/>
              <a:ahLst/>
              <a:cxnLst/>
              <a:rect l="l" t="t" r="r" b="b"/>
              <a:pathLst>
                <a:path w="11646535" h="6299200">
                  <a:moveTo>
                    <a:pt x="0" y="0"/>
                  </a:moveTo>
                  <a:lnTo>
                    <a:pt x="11646408" y="0"/>
                  </a:lnTo>
                  <a:lnTo>
                    <a:pt x="11646408" y="6298692"/>
                  </a:lnTo>
                  <a:lnTo>
                    <a:pt x="0" y="6298692"/>
                  </a:lnTo>
                  <a:lnTo>
                    <a:pt x="0" y="0"/>
                  </a:lnTo>
                  <a:close/>
                </a:path>
                <a:path w="11646535" h="6299200">
                  <a:moveTo>
                    <a:pt x="124460" y="124459"/>
                  </a:moveTo>
                  <a:lnTo>
                    <a:pt x="124460" y="6174232"/>
                  </a:lnTo>
                  <a:lnTo>
                    <a:pt x="11521948" y="6174232"/>
                  </a:lnTo>
                  <a:lnTo>
                    <a:pt x="11521948" y="124459"/>
                  </a:lnTo>
                  <a:lnTo>
                    <a:pt x="124460" y="12445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71728" y="751839"/>
              <a:ext cx="10467340" cy="5334000"/>
            </a:xfrm>
            <a:custGeom>
              <a:avLst/>
              <a:gdLst/>
              <a:ahLst/>
              <a:cxnLst/>
              <a:rect l="l" t="t" r="r" b="b"/>
              <a:pathLst>
                <a:path w="10467340" h="5334000">
                  <a:moveTo>
                    <a:pt x="10466832" y="0"/>
                  </a:moveTo>
                  <a:lnTo>
                    <a:pt x="0" y="0"/>
                  </a:lnTo>
                  <a:lnTo>
                    <a:pt x="0" y="105410"/>
                  </a:lnTo>
                  <a:lnTo>
                    <a:pt x="0" y="5228590"/>
                  </a:lnTo>
                  <a:lnTo>
                    <a:pt x="0" y="5334000"/>
                  </a:lnTo>
                  <a:lnTo>
                    <a:pt x="10466832" y="5334000"/>
                  </a:lnTo>
                  <a:lnTo>
                    <a:pt x="10466832" y="5228590"/>
                  </a:lnTo>
                  <a:lnTo>
                    <a:pt x="105397" y="5228590"/>
                  </a:lnTo>
                  <a:lnTo>
                    <a:pt x="105397" y="105410"/>
                  </a:lnTo>
                  <a:lnTo>
                    <a:pt x="10361422" y="105410"/>
                  </a:lnTo>
                  <a:lnTo>
                    <a:pt x="10361422" y="5228094"/>
                  </a:lnTo>
                  <a:lnTo>
                    <a:pt x="10466832" y="5228094"/>
                  </a:lnTo>
                  <a:lnTo>
                    <a:pt x="10466832" y="105410"/>
                  </a:lnTo>
                  <a:lnTo>
                    <a:pt x="10466832" y="104902"/>
                  </a:lnTo>
                  <a:lnTo>
                    <a:pt x="1046683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1727" y="751332"/>
              <a:ext cx="10467340" cy="5334000"/>
            </a:xfrm>
            <a:custGeom>
              <a:avLst/>
              <a:gdLst/>
              <a:ahLst/>
              <a:cxnLst/>
              <a:rect l="l" t="t" r="r" b="b"/>
              <a:pathLst>
                <a:path w="10467340" h="5334000">
                  <a:moveTo>
                    <a:pt x="0" y="0"/>
                  </a:moveTo>
                  <a:lnTo>
                    <a:pt x="10466832" y="0"/>
                  </a:lnTo>
                  <a:lnTo>
                    <a:pt x="10466832" y="5334000"/>
                  </a:lnTo>
                  <a:lnTo>
                    <a:pt x="0" y="5334000"/>
                  </a:lnTo>
                  <a:lnTo>
                    <a:pt x="0" y="0"/>
                  </a:lnTo>
                  <a:close/>
                </a:path>
                <a:path w="10467340" h="5334000">
                  <a:moveTo>
                    <a:pt x="105397" y="105409"/>
                  </a:moveTo>
                  <a:lnTo>
                    <a:pt x="105397" y="5228602"/>
                  </a:lnTo>
                  <a:lnTo>
                    <a:pt x="10361422" y="5228602"/>
                  </a:lnTo>
                  <a:lnTo>
                    <a:pt x="10361422" y="105409"/>
                  </a:lnTo>
                  <a:lnTo>
                    <a:pt x="105397" y="10540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2"/>
          <p:cNvSpPr txBox="1"/>
          <p:nvPr/>
        </p:nvSpPr>
        <p:spPr>
          <a:xfrm>
            <a:off x="2401886" y="1368424"/>
            <a:ext cx="7406640" cy="592470"/>
          </a:xfrm>
          <a:prstGeom prst="rect">
            <a:avLst/>
          </a:prstGeom>
          <a:ln w="9144">
            <a:solidFill>
              <a:srgbClr val="0D0D0D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588645" marR="121285" indent="-462280">
              <a:lnSpc>
                <a:spcPct val="100000"/>
              </a:lnSpc>
              <a:spcBef>
                <a:spcPts val="300"/>
              </a:spcBef>
            </a:pPr>
            <a:r>
              <a:rPr sz="1800" b="1" dirty="0">
                <a:solidFill>
                  <a:srgbClr val="502D97"/>
                </a:solidFill>
                <a:latin typeface="Georgia"/>
                <a:cs typeface="Georgia"/>
              </a:rPr>
              <a:t>Diagrammatic</a:t>
            </a:r>
            <a:r>
              <a:rPr sz="1800" b="1" spc="-15" dirty="0">
                <a:solidFill>
                  <a:srgbClr val="502D97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rgbClr val="502D97"/>
                </a:solidFill>
                <a:latin typeface="Georgia"/>
                <a:cs typeface="Georgia"/>
              </a:rPr>
              <a:t>representation</a:t>
            </a:r>
            <a:r>
              <a:rPr sz="1800" b="1" spc="-55" dirty="0">
                <a:solidFill>
                  <a:srgbClr val="502D97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rgbClr val="502D97"/>
                </a:solidFill>
                <a:latin typeface="Georgia"/>
                <a:cs typeface="Georgia"/>
              </a:rPr>
              <a:t>of</a:t>
            </a:r>
            <a:r>
              <a:rPr sz="1800" b="1" spc="-45" dirty="0">
                <a:solidFill>
                  <a:srgbClr val="502D97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rgbClr val="502D97"/>
                </a:solidFill>
                <a:latin typeface="Georgia"/>
                <a:cs typeface="Georgia"/>
              </a:rPr>
              <a:t>Bank</a:t>
            </a:r>
            <a:r>
              <a:rPr sz="1800" b="1" spc="-35" dirty="0">
                <a:solidFill>
                  <a:srgbClr val="502D97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rgbClr val="502D97"/>
                </a:solidFill>
                <a:latin typeface="Georgia"/>
                <a:cs typeface="Georgia"/>
              </a:rPr>
              <a:t>Linkage</a:t>
            </a:r>
            <a:r>
              <a:rPr sz="1800" b="1" spc="-40" dirty="0">
                <a:solidFill>
                  <a:srgbClr val="502D97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rgbClr val="502D97"/>
                </a:solidFill>
                <a:latin typeface="Georgia"/>
                <a:cs typeface="Georgia"/>
              </a:rPr>
              <a:t>with</a:t>
            </a:r>
            <a:r>
              <a:rPr sz="1800" b="1" spc="-45" dirty="0">
                <a:solidFill>
                  <a:srgbClr val="502D97"/>
                </a:solidFill>
                <a:latin typeface="Georgia"/>
                <a:cs typeface="Georgia"/>
              </a:rPr>
              <a:t> </a:t>
            </a:r>
            <a:r>
              <a:rPr sz="1800" b="1" spc="-10" dirty="0">
                <a:solidFill>
                  <a:srgbClr val="502D97"/>
                </a:solidFill>
                <a:latin typeface="Georgia"/>
                <a:cs typeface="Georgia"/>
              </a:rPr>
              <a:t>Modality </a:t>
            </a:r>
            <a:r>
              <a:rPr sz="1800" b="1" dirty="0">
                <a:solidFill>
                  <a:srgbClr val="502D97"/>
                </a:solidFill>
                <a:latin typeface="Georgia"/>
                <a:cs typeface="Georgia"/>
              </a:rPr>
              <a:t>and</a:t>
            </a:r>
            <a:r>
              <a:rPr sz="1800" b="1" spc="-30" dirty="0">
                <a:solidFill>
                  <a:srgbClr val="502D97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rgbClr val="502D97"/>
                </a:solidFill>
                <a:latin typeface="Georgia"/>
                <a:cs typeface="Georgia"/>
              </a:rPr>
              <a:t>Secured</a:t>
            </a:r>
            <a:r>
              <a:rPr sz="1800" b="1" spc="-45" dirty="0">
                <a:solidFill>
                  <a:srgbClr val="502D97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rgbClr val="502D97"/>
                </a:solidFill>
                <a:latin typeface="Georgia"/>
                <a:cs typeface="Georgia"/>
              </a:rPr>
              <a:t>Movement</a:t>
            </a:r>
            <a:r>
              <a:rPr sz="1800" b="1" spc="-40" dirty="0">
                <a:solidFill>
                  <a:srgbClr val="502D97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rgbClr val="502D97"/>
                </a:solidFill>
                <a:latin typeface="Georgia"/>
                <a:cs typeface="Georgia"/>
              </a:rPr>
              <a:t>of</a:t>
            </a:r>
            <a:r>
              <a:rPr sz="1800" b="1" spc="-10" dirty="0">
                <a:solidFill>
                  <a:srgbClr val="502D97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rgbClr val="502D97"/>
                </a:solidFill>
                <a:latin typeface="Georgia"/>
                <a:cs typeface="Georgia"/>
              </a:rPr>
              <a:t>Funds</a:t>
            </a:r>
            <a:r>
              <a:rPr sz="1800" b="1" spc="-30" dirty="0">
                <a:solidFill>
                  <a:srgbClr val="502D97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rgbClr val="502D97"/>
                </a:solidFill>
                <a:latin typeface="Georgia"/>
                <a:cs typeface="Georgia"/>
              </a:rPr>
              <a:t>for</a:t>
            </a:r>
            <a:r>
              <a:rPr sz="1800" b="1" spc="-10" dirty="0">
                <a:solidFill>
                  <a:srgbClr val="502D97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rgbClr val="502D97"/>
                </a:solidFill>
                <a:latin typeface="Georgia"/>
                <a:cs typeface="Georgia"/>
              </a:rPr>
              <a:t>all</a:t>
            </a:r>
            <a:r>
              <a:rPr sz="1800" b="1" spc="-20" dirty="0">
                <a:solidFill>
                  <a:srgbClr val="502D97"/>
                </a:solidFill>
                <a:latin typeface="Georgia"/>
                <a:cs typeface="Georgia"/>
              </a:rPr>
              <a:t> </a:t>
            </a:r>
            <a:r>
              <a:rPr sz="1800" b="1" spc="-10" dirty="0" smtClean="0">
                <a:solidFill>
                  <a:srgbClr val="502D97"/>
                </a:solidFill>
                <a:latin typeface="Georgia"/>
                <a:cs typeface="Georgia"/>
              </a:rPr>
              <a:t>Stakeholders</a:t>
            </a:r>
            <a:endParaRPr sz="1800" dirty="0">
              <a:solidFill>
                <a:srgbClr val="502D97"/>
              </a:solidFill>
              <a:latin typeface="Georgia"/>
              <a:cs typeface="Georgi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88" y="6132097"/>
            <a:ext cx="1163091" cy="654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3144" y="756138"/>
            <a:ext cx="932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Common perception of the Banks that we have observed in the last 6 – 7 years</a:t>
            </a:r>
            <a:endParaRPr lang="en-US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2084" y="1301253"/>
            <a:ext cx="873076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200"/>
              </a:spcBef>
              <a:buAutoNum type="arabicPeriod"/>
            </a:pPr>
            <a:r>
              <a:rPr lang="en-US" dirty="0" smtClean="0">
                <a:latin typeface="Georgia" panose="02040502050405020303" pitchFamily="18" charset="0"/>
              </a:rPr>
              <a:t>Banks are experienced in offering traditional loans such as KCC, Personal Farm Loans, Crop loans, etc.</a:t>
            </a:r>
          </a:p>
          <a:p>
            <a:pPr marL="342900" indent="-342900" algn="just">
              <a:spcBef>
                <a:spcPts val="1200"/>
              </a:spcBef>
              <a:buAutoNum type="arabicPeriod"/>
            </a:pPr>
            <a:r>
              <a:rPr lang="en-US" dirty="0" smtClean="0">
                <a:latin typeface="Georgia" panose="02040502050405020303" pitchFamily="18" charset="0"/>
              </a:rPr>
              <a:t>Due to the defaults on the KCC and other farm related loans, Bankers are of the view that the unorganised small &amp; marginal farmers do not pay back the loans and they are not recoverable. </a:t>
            </a:r>
          </a:p>
          <a:p>
            <a:pPr marL="342900" indent="-342900" algn="just">
              <a:spcBef>
                <a:spcPts val="1200"/>
              </a:spcBef>
              <a:buAutoNum type="arabicPeriod"/>
            </a:pPr>
            <a:r>
              <a:rPr lang="en-US" dirty="0" smtClean="0">
                <a:latin typeface="Georgia" panose="02040502050405020303" pitchFamily="18" charset="0"/>
              </a:rPr>
              <a:t>Assam is not a safe haven for the Banks to invest in the Large Agri &amp; Allied and MSE Sector which is predominated by the small &amp; marginal farmers.</a:t>
            </a:r>
          </a:p>
          <a:p>
            <a:pPr marL="342900" indent="-342900" algn="just">
              <a:spcBef>
                <a:spcPts val="1200"/>
              </a:spcBef>
              <a:buAutoNum type="arabicPeriod"/>
            </a:pPr>
            <a:r>
              <a:rPr lang="en-US" dirty="0" smtClean="0">
                <a:latin typeface="Georgia" panose="02040502050405020303" pitchFamily="18" charset="0"/>
              </a:rPr>
              <a:t>Understanding gap amongst the Branch Level functionaries about the Policies, Scheme Guidelines and Mandate laid down by the GoI for the Large Agri, Allied &amp; MSE Sector of Assam.</a:t>
            </a:r>
          </a:p>
          <a:p>
            <a:pPr marL="342900" indent="-342900" algn="just">
              <a:spcBef>
                <a:spcPts val="1200"/>
              </a:spcBef>
              <a:buAutoNum type="arabicPeriod"/>
            </a:pPr>
            <a:r>
              <a:rPr lang="en-US" dirty="0" smtClean="0">
                <a:latin typeface="Georgia" panose="02040502050405020303" pitchFamily="18" charset="0"/>
              </a:rPr>
              <a:t>Lack of awareness on Cluster based funding.</a:t>
            </a:r>
          </a:p>
          <a:p>
            <a:pPr marL="342900" indent="-342900" algn="just">
              <a:spcBef>
                <a:spcPts val="1200"/>
              </a:spcBef>
              <a:buAutoNum type="arabicPeriod"/>
            </a:pPr>
            <a:r>
              <a:rPr lang="en-US" dirty="0" smtClean="0">
                <a:latin typeface="Georgia" panose="02040502050405020303" pitchFamily="18" charset="0"/>
              </a:rPr>
              <a:t>Time constraint faced by the Branch Managers to appraise loan proposals which may be one of the major contributing factors for random rejections.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6" name="Picture 5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063" y="5578024"/>
            <a:ext cx="905241" cy="54475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49469" y="150568"/>
            <a:ext cx="9061938" cy="3815862"/>
            <a:chOff x="530469" y="228600"/>
            <a:chExt cx="9061938" cy="381586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30469" y="681892"/>
              <a:ext cx="9061938" cy="2152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055077" y="228600"/>
              <a:ext cx="0" cy="3815862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 descr="Green circle icon - Free green shape icons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561" y="393728"/>
              <a:ext cx="566616" cy="566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10231316" y="6122780"/>
            <a:ext cx="1960684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hlinkClick r:id="rId4"/>
              </a:rPr>
              <a:t>www.atmsagro.org</a:t>
            </a:r>
            <a:endParaRPr lang="en-US" sz="900" dirty="0"/>
          </a:p>
          <a:p>
            <a:pPr algn="ctr"/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342357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73779" y="12191"/>
            <a:ext cx="4826635" cy="6845934"/>
          </a:xfrm>
          <a:custGeom>
            <a:avLst/>
            <a:gdLst/>
            <a:ahLst/>
            <a:cxnLst/>
            <a:rect l="l" t="t" r="r" b="b"/>
            <a:pathLst>
              <a:path w="4826634" h="6845934">
                <a:moveTo>
                  <a:pt x="4826508" y="0"/>
                </a:moveTo>
                <a:lnTo>
                  <a:pt x="0" y="0"/>
                </a:lnTo>
                <a:lnTo>
                  <a:pt x="0" y="6845808"/>
                </a:lnTo>
                <a:lnTo>
                  <a:pt x="4826508" y="6845808"/>
                </a:lnTo>
                <a:lnTo>
                  <a:pt x="482650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447415" cy="6858000"/>
          </a:xfrm>
          <a:custGeom>
            <a:avLst/>
            <a:gdLst/>
            <a:ahLst/>
            <a:cxnLst/>
            <a:rect l="l" t="t" r="r" b="b"/>
            <a:pathLst>
              <a:path w="3447415" h="6858000">
                <a:moveTo>
                  <a:pt x="3447288" y="0"/>
                </a:moveTo>
                <a:lnTo>
                  <a:pt x="0" y="0"/>
                </a:lnTo>
                <a:lnTo>
                  <a:pt x="0" y="6858000"/>
                </a:lnTo>
                <a:lnTo>
                  <a:pt x="3447288" y="6858000"/>
                </a:lnTo>
                <a:lnTo>
                  <a:pt x="3447288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6115" y="2020823"/>
            <a:ext cx="3106420" cy="3743325"/>
          </a:xfrm>
          <a:prstGeom prst="rect">
            <a:avLst/>
          </a:prstGeom>
          <a:solidFill>
            <a:srgbClr val="DEEBF7"/>
          </a:solidFill>
          <a:ln w="12192">
            <a:solidFill>
              <a:srgbClr val="EC7C3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261620" marR="290830" indent="-171450" algn="just">
              <a:lnSpc>
                <a:spcPct val="100000"/>
              </a:lnSpc>
              <a:spcBef>
                <a:spcPts val="290"/>
              </a:spcBef>
              <a:buFont typeface="Wingdings"/>
              <a:buChar char=""/>
              <a:tabLst>
                <a:tab pos="262890" algn="l"/>
              </a:tabLst>
            </a:pPr>
            <a:r>
              <a:rPr sz="1100" dirty="0">
                <a:latin typeface="Calibri"/>
                <a:cs typeface="Calibri"/>
              </a:rPr>
              <a:t>Contract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Farming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arrangement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(</a:t>
            </a:r>
            <a:r>
              <a:rPr sz="1100" i="1" dirty="0">
                <a:latin typeface="Calibri"/>
                <a:cs typeface="Calibri"/>
              </a:rPr>
              <a:t>Under</a:t>
            </a:r>
            <a:r>
              <a:rPr sz="1100" i="1" spc="-25" dirty="0">
                <a:latin typeface="Calibri"/>
                <a:cs typeface="Calibri"/>
              </a:rPr>
              <a:t> </a:t>
            </a:r>
            <a:r>
              <a:rPr sz="1100" i="1" spc="-20" dirty="0">
                <a:latin typeface="Calibri"/>
                <a:cs typeface="Calibri"/>
              </a:rPr>
              <a:t>Legal 	</a:t>
            </a:r>
            <a:r>
              <a:rPr sz="1100" i="1" dirty="0">
                <a:latin typeface="Calibri"/>
                <a:cs typeface="Calibri"/>
              </a:rPr>
              <a:t>Framework</a:t>
            </a:r>
            <a:r>
              <a:rPr sz="1100" dirty="0">
                <a:latin typeface="Calibri"/>
                <a:cs typeface="Calibri"/>
              </a:rPr>
              <a:t>)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with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Cluster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Farmers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with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0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 	proper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financial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projection</a:t>
            </a:r>
            <a:r>
              <a:rPr sz="1100" spc="-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acceptable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by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the 	</a:t>
            </a:r>
            <a:r>
              <a:rPr sz="1100" dirty="0">
                <a:latin typeface="Calibri"/>
                <a:cs typeface="Calibri"/>
              </a:rPr>
              <a:t>Bank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(DPR).</a:t>
            </a:r>
            <a:endParaRPr sz="1100">
              <a:latin typeface="Calibri"/>
              <a:cs typeface="Calibri"/>
            </a:endParaRPr>
          </a:p>
          <a:p>
            <a:pPr marL="262255" indent="-17145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262255" algn="l"/>
              </a:tabLst>
            </a:pPr>
            <a:r>
              <a:rPr sz="1100" dirty="0">
                <a:latin typeface="Calibri"/>
                <a:cs typeface="Calibri"/>
              </a:rPr>
              <a:t>Loan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will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taken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by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FPC.</a:t>
            </a:r>
            <a:endParaRPr sz="1100">
              <a:latin typeface="Calibri"/>
              <a:cs typeface="Calibri"/>
            </a:endParaRPr>
          </a:p>
          <a:p>
            <a:pPr marL="261620" marR="419734" indent="-17145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262890" algn="l"/>
              </a:tabLst>
            </a:pPr>
            <a:r>
              <a:rPr sz="1100" dirty="0">
                <a:latin typeface="Calibri"/>
                <a:cs typeface="Calibri"/>
              </a:rPr>
              <a:t>Direct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inputs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Farmer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like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Seeds,</a:t>
            </a:r>
            <a:r>
              <a:rPr sz="1100" spc="-10" dirty="0">
                <a:latin typeface="Calibri"/>
                <a:cs typeface="Calibri"/>
              </a:rPr>
              <a:t> Sapling, 	</a:t>
            </a:r>
            <a:r>
              <a:rPr sz="1100" dirty="0">
                <a:latin typeface="Calibri"/>
                <a:cs typeface="Calibri"/>
              </a:rPr>
              <a:t>Manure,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etc.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supplied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by</a:t>
            </a:r>
            <a:r>
              <a:rPr sz="1100" spc="-20" dirty="0">
                <a:latin typeface="Calibri"/>
                <a:cs typeface="Calibri"/>
              </a:rPr>
              <a:t> FPC.</a:t>
            </a:r>
            <a:endParaRPr sz="1100">
              <a:latin typeface="Calibri"/>
              <a:cs typeface="Calibri"/>
            </a:endParaRPr>
          </a:p>
          <a:p>
            <a:pPr marL="261620" marR="272415" indent="-171450">
              <a:lnSpc>
                <a:spcPct val="100000"/>
              </a:lnSpc>
              <a:spcBef>
                <a:spcPts val="1205"/>
              </a:spcBef>
              <a:buFont typeface="Wingdings"/>
              <a:buChar char=""/>
              <a:tabLst>
                <a:tab pos="262890" algn="l"/>
              </a:tabLst>
            </a:pPr>
            <a:r>
              <a:rPr sz="1100" dirty="0">
                <a:latin typeface="Calibri"/>
                <a:cs typeface="Calibri"/>
              </a:rPr>
              <a:t>Farmer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will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give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their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portion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equity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as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per 	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Policy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Guideline.</a:t>
            </a:r>
            <a:endParaRPr sz="1100">
              <a:latin typeface="Calibri"/>
              <a:cs typeface="Calibri"/>
            </a:endParaRPr>
          </a:p>
          <a:p>
            <a:pPr marL="261620" marR="198120" indent="-17145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262890" algn="l"/>
              </a:tabLst>
            </a:pPr>
            <a:r>
              <a:rPr sz="1100" dirty="0">
                <a:latin typeface="Calibri"/>
                <a:cs typeface="Calibri"/>
              </a:rPr>
              <a:t>As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per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contract,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produce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will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come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back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to 	</a:t>
            </a:r>
            <a:r>
              <a:rPr sz="1100" spc="-20" dirty="0">
                <a:latin typeface="Calibri"/>
                <a:cs typeface="Calibri"/>
              </a:rPr>
              <a:t>FPC.</a:t>
            </a:r>
            <a:endParaRPr sz="1100">
              <a:latin typeface="Calibri"/>
              <a:cs typeface="Calibri"/>
            </a:endParaRPr>
          </a:p>
          <a:p>
            <a:pPr marL="261620" marR="123825" indent="-171450">
              <a:lnSpc>
                <a:spcPct val="100000"/>
              </a:lnSpc>
              <a:spcBef>
                <a:spcPts val="1195"/>
              </a:spcBef>
              <a:buFont typeface="Wingdings"/>
              <a:buChar char=""/>
              <a:tabLst>
                <a:tab pos="262890" algn="l"/>
              </a:tabLst>
            </a:pPr>
            <a:r>
              <a:rPr sz="1100" spc="-10" dirty="0">
                <a:latin typeface="Calibri"/>
                <a:cs typeface="Calibri"/>
              </a:rPr>
              <a:t>Professional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Service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Provider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will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support</a:t>
            </a:r>
            <a:r>
              <a:rPr sz="1100" spc="-25" dirty="0">
                <a:latin typeface="Calibri"/>
                <a:cs typeface="Calibri"/>
              </a:rPr>
              <a:t> the 	</a:t>
            </a:r>
            <a:r>
              <a:rPr sz="1100" dirty="0">
                <a:latin typeface="Calibri"/>
                <a:cs typeface="Calibri"/>
              </a:rPr>
              <a:t>FPC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Farmers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following</a:t>
            </a:r>
            <a:r>
              <a:rPr sz="1100" spc="-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areas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such 	</a:t>
            </a:r>
            <a:r>
              <a:rPr sz="1100" dirty="0">
                <a:latin typeface="Calibri"/>
                <a:cs typeface="Calibri"/>
              </a:rPr>
              <a:t>as,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Accounts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 Tax, Legal,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IT,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Cost,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Field 	</a:t>
            </a:r>
            <a:r>
              <a:rPr sz="1100" spc="-10" dirty="0">
                <a:latin typeface="Calibri"/>
                <a:cs typeface="Calibri"/>
              </a:rPr>
              <a:t>operations,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Training,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Capacity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Building,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etc.</a:t>
            </a:r>
            <a:endParaRPr sz="1100">
              <a:latin typeface="Calibri"/>
              <a:cs typeface="Calibri"/>
            </a:endParaRPr>
          </a:p>
          <a:p>
            <a:pPr marL="262255" indent="-171450">
              <a:lnSpc>
                <a:spcPct val="100000"/>
              </a:lnSpc>
              <a:spcBef>
                <a:spcPts val="1205"/>
              </a:spcBef>
              <a:buFont typeface="Wingdings"/>
              <a:buChar char=""/>
              <a:tabLst>
                <a:tab pos="262255" algn="l"/>
              </a:tabLst>
            </a:pPr>
            <a:r>
              <a:rPr sz="1100" dirty="0">
                <a:latin typeface="Calibri"/>
                <a:cs typeface="Calibri"/>
              </a:rPr>
              <a:t>FPC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will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sell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it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Buyer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/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Processor.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30124" y="435863"/>
            <a:ext cx="3110865" cy="935990"/>
            <a:chOff x="230124" y="435863"/>
            <a:chExt cx="3110865" cy="935990"/>
          </a:xfrm>
        </p:grpSpPr>
        <p:sp>
          <p:nvSpPr>
            <p:cNvPr id="6" name="object 6"/>
            <p:cNvSpPr/>
            <p:nvPr/>
          </p:nvSpPr>
          <p:spPr>
            <a:xfrm>
              <a:off x="236220" y="441959"/>
              <a:ext cx="3098800" cy="923925"/>
            </a:xfrm>
            <a:custGeom>
              <a:avLst/>
              <a:gdLst/>
              <a:ahLst/>
              <a:cxnLst/>
              <a:rect l="l" t="t" r="r" b="b"/>
              <a:pathLst>
                <a:path w="3098800" h="923925">
                  <a:moveTo>
                    <a:pt x="2944368" y="0"/>
                  </a:moveTo>
                  <a:lnTo>
                    <a:pt x="153923" y="0"/>
                  </a:lnTo>
                  <a:lnTo>
                    <a:pt x="105270" y="7851"/>
                  </a:lnTo>
                  <a:lnTo>
                    <a:pt x="63016" y="29711"/>
                  </a:lnTo>
                  <a:lnTo>
                    <a:pt x="29697" y="63038"/>
                  </a:lnTo>
                  <a:lnTo>
                    <a:pt x="7846" y="105290"/>
                  </a:lnTo>
                  <a:lnTo>
                    <a:pt x="0" y="153924"/>
                  </a:lnTo>
                  <a:lnTo>
                    <a:pt x="0" y="769619"/>
                  </a:lnTo>
                  <a:lnTo>
                    <a:pt x="7846" y="818253"/>
                  </a:lnTo>
                  <a:lnTo>
                    <a:pt x="29697" y="860505"/>
                  </a:lnTo>
                  <a:lnTo>
                    <a:pt x="63016" y="893832"/>
                  </a:lnTo>
                  <a:lnTo>
                    <a:pt x="105270" y="915692"/>
                  </a:lnTo>
                  <a:lnTo>
                    <a:pt x="153923" y="923543"/>
                  </a:lnTo>
                  <a:lnTo>
                    <a:pt x="2944368" y="923543"/>
                  </a:lnTo>
                  <a:lnTo>
                    <a:pt x="2993001" y="915692"/>
                  </a:lnTo>
                  <a:lnTo>
                    <a:pt x="3035253" y="893832"/>
                  </a:lnTo>
                  <a:lnTo>
                    <a:pt x="3068580" y="860505"/>
                  </a:lnTo>
                  <a:lnTo>
                    <a:pt x="3090440" y="818253"/>
                  </a:lnTo>
                  <a:lnTo>
                    <a:pt x="3098292" y="769619"/>
                  </a:lnTo>
                  <a:lnTo>
                    <a:pt x="3098292" y="153924"/>
                  </a:lnTo>
                  <a:lnTo>
                    <a:pt x="3090440" y="105290"/>
                  </a:lnTo>
                  <a:lnTo>
                    <a:pt x="3068580" y="63038"/>
                  </a:lnTo>
                  <a:lnTo>
                    <a:pt x="3035253" y="29711"/>
                  </a:lnTo>
                  <a:lnTo>
                    <a:pt x="2993001" y="7851"/>
                  </a:lnTo>
                  <a:lnTo>
                    <a:pt x="29443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6220" y="441959"/>
              <a:ext cx="3098800" cy="923925"/>
            </a:xfrm>
            <a:custGeom>
              <a:avLst/>
              <a:gdLst/>
              <a:ahLst/>
              <a:cxnLst/>
              <a:rect l="l" t="t" r="r" b="b"/>
              <a:pathLst>
                <a:path w="3098800" h="923925">
                  <a:moveTo>
                    <a:pt x="0" y="153924"/>
                  </a:moveTo>
                  <a:lnTo>
                    <a:pt x="7846" y="105290"/>
                  </a:lnTo>
                  <a:lnTo>
                    <a:pt x="29697" y="63038"/>
                  </a:lnTo>
                  <a:lnTo>
                    <a:pt x="63016" y="29711"/>
                  </a:lnTo>
                  <a:lnTo>
                    <a:pt x="105270" y="7851"/>
                  </a:lnTo>
                  <a:lnTo>
                    <a:pt x="153923" y="0"/>
                  </a:lnTo>
                  <a:lnTo>
                    <a:pt x="2944368" y="0"/>
                  </a:lnTo>
                  <a:lnTo>
                    <a:pt x="2993001" y="7851"/>
                  </a:lnTo>
                  <a:lnTo>
                    <a:pt x="3035253" y="29711"/>
                  </a:lnTo>
                  <a:lnTo>
                    <a:pt x="3068580" y="63038"/>
                  </a:lnTo>
                  <a:lnTo>
                    <a:pt x="3090440" y="105290"/>
                  </a:lnTo>
                  <a:lnTo>
                    <a:pt x="3098292" y="153924"/>
                  </a:lnTo>
                  <a:lnTo>
                    <a:pt x="3098292" y="769619"/>
                  </a:lnTo>
                  <a:lnTo>
                    <a:pt x="3090440" y="818253"/>
                  </a:lnTo>
                  <a:lnTo>
                    <a:pt x="3068580" y="860505"/>
                  </a:lnTo>
                  <a:lnTo>
                    <a:pt x="3035253" y="893832"/>
                  </a:lnTo>
                  <a:lnTo>
                    <a:pt x="2993001" y="915692"/>
                  </a:lnTo>
                  <a:lnTo>
                    <a:pt x="2944368" y="923543"/>
                  </a:lnTo>
                  <a:lnTo>
                    <a:pt x="153923" y="923543"/>
                  </a:lnTo>
                  <a:lnTo>
                    <a:pt x="105270" y="915692"/>
                  </a:lnTo>
                  <a:lnTo>
                    <a:pt x="63016" y="893832"/>
                  </a:lnTo>
                  <a:lnTo>
                    <a:pt x="29697" y="860505"/>
                  </a:lnTo>
                  <a:lnTo>
                    <a:pt x="7846" y="818253"/>
                  </a:lnTo>
                  <a:lnTo>
                    <a:pt x="0" y="769619"/>
                  </a:lnTo>
                  <a:lnTo>
                    <a:pt x="0" y="153924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85978" y="482295"/>
            <a:ext cx="2797810" cy="826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5"/>
              </a:spcBef>
            </a:pPr>
            <a:r>
              <a:rPr sz="16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 Light"/>
                <a:cs typeface="Calibri Light"/>
              </a:rPr>
              <a:t>Bank</a:t>
            </a:r>
            <a:r>
              <a:rPr sz="1600" u="sng" spc="-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16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 Light"/>
                <a:cs typeface="Calibri Light"/>
              </a:rPr>
              <a:t>Linkage</a:t>
            </a:r>
            <a:endParaRPr sz="1600" dirty="0">
              <a:latin typeface="Calibri Light"/>
              <a:cs typeface="Calibri Light"/>
            </a:endParaRPr>
          </a:p>
          <a:p>
            <a:pPr marL="12065" marR="5080" indent="-635" algn="ctr">
              <a:lnSpc>
                <a:spcPct val="100000"/>
              </a:lnSpc>
              <a:spcBef>
                <a:spcPts val="70"/>
              </a:spcBef>
            </a:pPr>
            <a:r>
              <a:rPr sz="1200" b="1" dirty="0">
                <a:solidFill>
                  <a:srgbClr val="001F5F"/>
                </a:solidFill>
                <a:latin typeface="Georgia"/>
                <a:cs typeface="Georgia"/>
              </a:rPr>
              <a:t>Priority</a:t>
            </a:r>
            <a:r>
              <a:rPr sz="1200" b="1" spc="-3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001F5F"/>
                </a:solidFill>
                <a:latin typeface="Georgia"/>
                <a:cs typeface="Georgia"/>
              </a:rPr>
              <a:t>Sector</a:t>
            </a:r>
            <a:r>
              <a:rPr sz="1200" b="1" spc="-5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001F5F"/>
                </a:solidFill>
                <a:latin typeface="Georgia"/>
                <a:cs typeface="Georgia"/>
              </a:rPr>
              <a:t>Lending</a:t>
            </a:r>
            <a:r>
              <a:rPr sz="1200" b="1" spc="-3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b="1" spc="-25" dirty="0">
                <a:solidFill>
                  <a:srgbClr val="001F5F"/>
                </a:solidFill>
                <a:latin typeface="Georgia"/>
                <a:cs typeface="Georgia"/>
              </a:rPr>
              <a:t>for </a:t>
            </a:r>
            <a:r>
              <a:rPr sz="1200" b="1" dirty="0">
                <a:solidFill>
                  <a:srgbClr val="001F5F"/>
                </a:solidFill>
                <a:latin typeface="Georgia"/>
                <a:cs typeface="Georgia"/>
              </a:rPr>
              <a:t>Cultivation</a:t>
            </a:r>
            <a:r>
              <a:rPr sz="1200" b="1" spc="-5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001F5F"/>
                </a:solidFill>
                <a:latin typeface="Georgia"/>
                <a:cs typeface="Georgia"/>
              </a:rPr>
              <a:t>&amp;</a:t>
            </a:r>
            <a:r>
              <a:rPr sz="1200" b="1" spc="-2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001F5F"/>
                </a:solidFill>
                <a:latin typeface="Georgia"/>
                <a:cs typeface="Georgia"/>
              </a:rPr>
              <a:t>Plantation</a:t>
            </a:r>
            <a:r>
              <a:rPr sz="1200" b="1" spc="-4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001F5F"/>
                </a:solidFill>
                <a:latin typeface="Georgia"/>
                <a:cs typeface="Georgia"/>
              </a:rPr>
              <a:t>for</a:t>
            </a:r>
            <a:r>
              <a:rPr sz="1200" b="1" spc="-2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Georgia"/>
                <a:cs typeface="Georgia"/>
              </a:rPr>
              <a:t>Cluster </a:t>
            </a:r>
            <a:r>
              <a:rPr sz="1200" b="1" dirty="0">
                <a:solidFill>
                  <a:srgbClr val="001F5F"/>
                </a:solidFill>
                <a:latin typeface="Georgia"/>
                <a:cs typeface="Georgia"/>
              </a:rPr>
              <a:t>Approach</a:t>
            </a:r>
            <a:r>
              <a:rPr sz="1200" b="1" spc="-10" dirty="0">
                <a:solidFill>
                  <a:srgbClr val="001F5F"/>
                </a:solidFill>
                <a:latin typeface="Georgia"/>
                <a:cs typeface="Georgia"/>
              </a:rPr>
              <a:t> (Non-Schematic)</a:t>
            </a:r>
            <a:endParaRPr sz="1200" dirty="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7783" y="1519427"/>
            <a:ext cx="2321560" cy="387350"/>
          </a:xfrm>
          <a:prstGeom prst="rect">
            <a:avLst/>
          </a:prstGeom>
          <a:solidFill>
            <a:srgbClr val="FFC000"/>
          </a:solidFill>
          <a:ln w="12191">
            <a:solidFill>
              <a:srgbClr val="EC7C30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65"/>
              </a:spcBef>
            </a:pPr>
            <a:r>
              <a:rPr sz="1600" b="1" spc="-10" dirty="0">
                <a:latin typeface="Calibri"/>
                <a:cs typeface="Calibri"/>
              </a:rPr>
              <a:t>Modality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686046" y="1051305"/>
            <a:ext cx="1524635" cy="1109345"/>
            <a:chOff x="4686046" y="1051305"/>
            <a:chExt cx="1524635" cy="1109345"/>
          </a:xfrm>
        </p:grpSpPr>
        <p:sp>
          <p:nvSpPr>
            <p:cNvPr id="11" name="object 11"/>
            <p:cNvSpPr/>
            <p:nvPr/>
          </p:nvSpPr>
          <p:spPr>
            <a:xfrm>
              <a:off x="5405628" y="1520189"/>
              <a:ext cx="86995" cy="640080"/>
            </a:xfrm>
            <a:custGeom>
              <a:avLst/>
              <a:gdLst/>
              <a:ahLst/>
              <a:cxnLst/>
              <a:rect l="l" t="t" r="r" b="b"/>
              <a:pathLst>
                <a:path w="86995" h="640080">
                  <a:moveTo>
                    <a:pt x="28956" y="553212"/>
                  </a:moveTo>
                  <a:lnTo>
                    <a:pt x="0" y="553212"/>
                  </a:lnTo>
                  <a:lnTo>
                    <a:pt x="43434" y="640080"/>
                  </a:lnTo>
                  <a:lnTo>
                    <a:pt x="79629" y="567689"/>
                  </a:lnTo>
                  <a:lnTo>
                    <a:pt x="28956" y="567689"/>
                  </a:lnTo>
                  <a:lnTo>
                    <a:pt x="28956" y="553212"/>
                  </a:lnTo>
                  <a:close/>
                </a:path>
                <a:path w="86995" h="640080">
                  <a:moveTo>
                    <a:pt x="57912" y="0"/>
                  </a:moveTo>
                  <a:lnTo>
                    <a:pt x="28956" y="0"/>
                  </a:lnTo>
                  <a:lnTo>
                    <a:pt x="28956" y="567689"/>
                  </a:lnTo>
                  <a:lnTo>
                    <a:pt x="57912" y="567689"/>
                  </a:lnTo>
                  <a:lnTo>
                    <a:pt x="57912" y="0"/>
                  </a:lnTo>
                  <a:close/>
                </a:path>
                <a:path w="86995" h="640080">
                  <a:moveTo>
                    <a:pt x="86868" y="553212"/>
                  </a:moveTo>
                  <a:lnTo>
                    <a:pt x="57912" y="553212"/>
                  </a:lnTo>
                  <a:lnTo>
                    <a:pt x="57912" y="567689"/>
                  </a:lnTo>
                  <a:lnTo>
                    <a:pt x="79629" y="567689"/>
                  </a:lnTo>
                  <a:lnTo>
                    <a:pt x="86868" y="553212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92396" y="1057655"/>
              <a:ext cx="1511935" cy="462280"/>
            </a:xfrm>
            <a:custGeom>
              <a:avLst/>
              <a:gdLst/>
              <a:ahLst/>
              <a:cxnLst/>
              <a:rect l="l" t="t" r="r" b="b"/>
              <a:pathLst>
                <a:path w="1511935" h="462280">
                  <a:moveTo>
                    <a:pt x="1434845" y="0"/>
                  </a:moveTo>
                  <a:lnTo>
                    <a:pt x="76962" y="0"/>
                  </a:lnTo>
                  <a:lnTo>
                    <a:pt x="46988" y="6042"/>
                  </a:lnTo>
                  <a:lnTo>
                    <a:pt x="22526" y="22526"/>
                  </a:lnTo>
                  <a:lnTo>
                    <a:pt x="6042" y="46988"/>
                  </a:lnTo>
                  <a:lnTo>
                    <a:pt x="0" y="76962"/>
                  </a:lnTo>
                  <a:lnTo>
                    <a:pt x="0" y="384810"/>
                  </a:lnTo>
                  <a:lnTo>
                    <a:pt x="6042" y="414783"/>
                  </a:lnTo>
                  <a:lnTo>
                    <a:pt x="22526" y="439245"/>
                  </a:lnTo>
                  <a:lnTo>
                    <a:pt x="46988" y="455729"/>
                  </a:lnTo>
                  <a:lnTo>
                    <a:pt x="76962" y="461772"/>
                  </a:lnTo>
                  <a:lnTo>
                    <a:pt x="1434845" y="461772"/>
                  </a:lnTo>
                  <a:lnTo>
                    <a:pt x="1464819" y="455729"/>
                  </a:lnTo>
                  <a:lnTo>
                    <a:pt x="1489281" y="439245"/>
                  </a:lnTo>
                  <a:lnTo>
                    <a:pt x="1505765" y="414783"/>
                  </a:lnTo>
                  <a:lnTo>
                    <a:pt x="1511807" y="384810"/>
                  </a:lnTo>
                  <a:lnTo>
                    <a:pt x="1511807" y="76962"/>
                  </a:lnTo>
                  <a:lnTo>
                    <a:pt x="1505765" y="46988"/>
                  </a:lnTo>
                  <a:lnTo>
                    <a:pt x="1489281" y="22526"/>
                  </a:lnTo>
                  <a:lnTo>
                    <a:pt x="1464819" y="6042"/>
                  </a:lnTo>
                  <a:lnTo>
                    <a:pt x="1434845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92396" y="1057655"/>
              <a:ext cx="1511935" cy="462280"/>
            </a:xfrm>
            <a:custGeom>
              <a:avLst/>
              <a:gdLst/>
              <a:ahLst/>
              <a:cxnLst/>
              <a:rect l="l" t="t" r="r" b="b"/>
              <a:pathLst>
                <a:path w="1511935" h="462280">
                  <a:moveTo>
                    <a:pt x="0" y="76962"/>
                  </a:moveTo>
                  <a:lnTo>
                    <a:pt x="6042" y="46988"/>
                  </a:lnTo>
                  <a:lnTo>
                    <a:pt x="22526" y="22526"/>
                  </a:lnTo>
                  <a:lnTo>
                    <a:pt x="46988" y="6042"/>
                  </a:lnTo>
                  <a:lnTo>
                    <a:pt x="76962" y="0"/>
                  </a:lnTo>
                  <a:lnTo>
                    <a:pt x="1434845" y="0"/>
                  </a:lnTo>
                  <a:lnTo>
                    <a:pt x="1464819" y="6042"/>
                  </a:lnTo>
                  <a:lnTo>
                    <a:pt x="1489281" y="22526"/>
                  </a:lnTo>
                  <a:lnTo>
                    <a:pt x="1505765" y="46988"/>
                  </a:lnTo>
                  <a:lnTo>
                    <a:pt x="1511807" y="76962"/>
                  </a:lnTo>
                  <a:lnTo>
                    <a:pt x="1511807" y="384810"/>
                  </a:lnTo>
                  <a:lnTo>
                    <a:pt x="1505765" y="414783"/>
                  </a:lnTo>
                  <a:lnTo>
                    <a:pt x="1489281" y="439245"/>
                  </a:lnTo>
                  <a:lnTo>
                    <a:pt x="1464819" y="455729"/>
                  </a:lnTo>
                  <a:lnTo>
                    <a:pt x="1434845" y="461772"/>
                  </a:lnTo>
                  <a:lnTo>
                    <a:pt x="76962" y="461772"/>
                  </a:lnTo>
                  <a:lnTo>
                    <a:pt x="46988" y="455729"/>
                  </a:lnTo>
                  <a:lnTo>
                    <a:pt x="22526" y="439245"/>
                  </a:lnTo>
                  <a:lnTo>
                    <a:pt x="6042" y="414783"/>
                  </a:lnTo>
                  <a:lnTo>
                    <a:pt x="0" y="384810"/>
                  </a:lnTo>
                  <a:lnTo>
                    <a:pt x="0" y="76962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320540" y="384047"/>
            <a:ext cx="3557270" cy="472565"/>
          </a:xfrm>
          <a:prstGeom prst="rect">
            <a:avLst/>
          </a:prstGeom>
          <a:solidFill>
            <a:srgbClr val="FFFFFF"/>
          </a:solidFill>
          <a:ln w="12192">
            <a:solidFill>
              <a:srgbClr val="000000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sz="1600" b="1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Process</a:t>
            </a:r>
            <a:r>
              <a:rPr sz="1600" b="1" spc="-55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of</a:t>
            </a:r>
            <a:r>
              <a:rPr sz="1600" b="1" spc="-50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Funding</a:t>
            </a:r>
            <a:r>
              <a:rPr sz="1600" b="1" spc="-20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Priority</a:t>
            </a:r>
            <a:r>
              <a:rPr sz="1600" b="1" spc="-50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Sector</a:t>
            </a:r>
            <a:r>
              <a:rPr sz="1600" b="1" spc="-55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Loan</a:t>
            </a:r>
            <a:endParaRPr sz="1600" dirty="0">
              <a:solidFill>
                <a:schemeClr val="accent3">
                  <a:lumMod val="50000"/>
                </a:schemeClr>
              </a:solidFill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10"/>
              </a:spcBef>
            </a:pP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(Non-Schematic)</a:t>
            </a:r>
            <a:endParaRPr sz="1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41570" y="1002485"/>
            <a:ext cx="1015365" cy="49339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z="1400" b="1" spc="-20" dirty="0">
                <a:latin typeface="Calibri"/>
                <a:cs typeface="Calibri"/>
              </a:rPr>
              <a:t>Bank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100" dirty="0">
                <a:latin typeface="Calibri"/>
                <a:cs typeface="Calibri"/>
              </a:rPr>
              <a:t>(Working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Capital)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686046" y="2165350"/>
            <a:ext cx="1524635" cy="351155"/>
            <a:chOff x="4686046" y="2165350"/>
            <a:chExt cx="1524635" cy="351155"/>
          </a:xfrm>
        </p:grpSpPr>
        <p:sp>
          <p:nvSpPr>
            <p:cNvPr id="17" name="object 17"/>
            <p:cNvSpPr/>
            <p:nvPr/>
          </p:nvSpPr>
          <p:spPr>
            <a:xfrm>
              <a:off x="4692396" y="2171700"/>
              <a:ext cx="1511935" cy="338455"/>
            </a:xfrm>
            <a:custGeom>
              <a:avLst/>
              <a:gdLst/>
              <a:ahLst/>
              <a:cxnLst/>
              <a:rect l="l" t="t" r="r" b="b"/>
              <a:pathLst>
                <a:path w="1511935" h="338455">
                  <a:moveTo>
                    <a:pt x="1455419" y="0"/>
                  </a:moveTo>
                  <a:lnTo>
                    <a:pt x="56387" y="0"/>
                  </a:lnTo>
                  <a:lnTo>
                    <a:pt x="34450" y="4435"/>
                  </a:lnTo>
                  <a:lnTo>
                    <a:pt x="16525" y="16525"/>
                  </a:lnTo>
                  <a:lnTo>
                    <a:pt x="4435" y="34450"/>
                  </a:lnTo>
                  <a:lnTo>
                    <a:pt x="0" y="56387"/>
                  </a:lnTo>
                  <a:lnTo>
                    <a:pt x="0" y="281939"/>
                  </a:lnTo>
                  <a:lnTo>
                    <a:pt x="4435" y="303877"/>
                  </a:lnTo>
                  <a:lnTo>
                    <a:pt x="16525" y="321802"/>
                  </a:lnTo>
                  <a:lnTo>
                    <a:pt x="34450" y="333892"/>
                  </a:lnTo>
                  <a:lnTo>
                    <a:pt x="56387" y="338327"/>
                  </a:lnTo>
                  <a:lnTo>
                    <a:pt x="1455419" y="338327"/>
                  </a:lnTo>
                  <a:lnTo>
                    <a:pt x="1477357" y="333892"/>
                  </a:lnTo>
                  <a:lnTo>
                    <a:pt x="1495282" y="321802"/>
                  </a:lnTo>
                  <a:lnTo>
                    <a:pt x="1507372" y="303877"/>
                  </a:lnTo>
                  <a:lnTo>
                    <a:pt x="1511807" y="281939"/>
                  </a:lnTo>
                  <a:lnTo>
                    <a:pt x="1511807" y="56387"/>
                  </a:lnTo>
                  <a:lnTo>
                    <a:pt x="1507372" y="34450"/>
                  </a:lnTo>
                  <a:lnTo>
                    <a:pt x="1495282" y="16525"/>
                  </a:lnTo>
                  <a:lnTo>
                    <a:pt x="1477357" y="4435"/>
                  </a:lnTo>
                  <a:lnTo>
                    <a:pt x="1455419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92396" y="2171700"/>
              <a:ext cx="1511935" cy="338455"/>
            </a:xfrm>
            <a:custGeom>
              <a:avLst/>
              <a:gdLst/>
              <a:ahLst/>
              <a:cxnLst/>
              <a:rect l="l" t="t" r="r" b="b"/>
              <a:pathLst>
                <a:path w="1511935" h="338455">
                  <a:moveTo>
                    <a:pt x="0" y="56387"/>
                  </a:moveTo>
                  <a:lnTo>
                    <a:pt x="4435" y="34450"/>
                  </a:lnTo>
                  <a:lnTo>
                    <a:pt x="16525" y="16525"/>
                  </a:lnTo>
                  <a:lnTo>
                    <a:pt x="34450" y="4435"/>
                  </a:lnTo>
                  <a:lnTo>
                    <a:pt x="56387" y="0"/>
                  </a:lnTo>
                  <a:lnTo>
                    <a:pt x="1455419" y="0"/>
                  </a:lnTo>
                  <a:lnTo>
                    <a:pt x="1477357" y="4435"/>
                  </a:lnTo>
                  <a:lnTo>
                    <a:pt x="1495282" y="16525"/>
                  </a:lnTo>
                  <a:lnTo>
                    <a:pt x="1507372" y="34450"/>
                  </a:lnTo>
                  <a:lnTo>
                    <a:pt x="1511807" y="56387"/>
                  </a:lnTo>
                  <a:lnTo>
                    <a:pt x="1511807" y="281939"/>
                  </a:lnTo>
                  <a:lnTo>
                    <a:pt x="1507372" y="303877"/>
                  </a:lnTo>
                  <a:lnTo>
                    <a:pt x="1495282" y="321802"/>
                  </a:lnTo>
                  <a:lnTo>
                    <a:pt x="1477357" y="333892"/>
                  </a:lnTo>
                  <a:lnTo>
                    <a:pt x="1455419" y="338327"/>
                  </a:lnTo>
                  <a:lnTo>
                    <a:pt x="56387" y="338327"/>
                  </a:lnTo>
                  <a:lnTo>
                    <a:pt x="34450" y="333892"/>
                  </a:lnTo>
                  <a:lnTo>
                    <a:pt x="16525" y="321802"/>
                  </a:lnTo>
                  <a:lnTo>
                    <a:pt x="4435" y="303877"/>
                  </a:lnTo>
                  <a:lnTo>
                    <a:pt x="0" y="281939"/>
                  </a:lnTo>
                  <a:lnTo>
                    <a:pt x="0" y="563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700709" y="2176017"/>
            <a:ext cx="1495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FPC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683253" y="3032505"/>
            <a:ext cx="1771650" cy="939800"/>
            <a:chOff x="3683253" y="3032505"/>
            <a:chExt cx="1771650" cy="939800"/>
          </a:xfrm>
        </p:grpSpPr>
        <p:sp>
          <p:nvSpPr>
            <p:cNvPr id="21" name="object 21"/>
            <p:cNvSpPr/>
            <p:nvPr/>
          </p:nvSpPr>
          <p:spPr>
            <a:xfrm>
              <a:off x="3689603" y="3038855"/>
              <a:ext cx="1758950" cy="927100"/>
            </a:xfrm>
            <a:custGeom>
              <a:avLst/>
              <a:gdLst/>
              <a:ahLst/>
              <a:cxnLst/>
              <a:rect l="l" t="t" r="r" b="b"/>
              <a:pathLst>
                <a:path w="1758950" h="927100">
                  <a:moveTo>
                    <a:pt x="1604264" y="0"/>
                  </a:moveTo>
                  <a:lnTo>
                    <a:pt x="154432" y="0"/>
                  </a:lnTo>
                  <a:lnTo>
                    <a:pt x="105598" y="7867"/>
                  </a:lnTo>
                  <a:lnTo>
                    <a:pt x="63203" y="29780"/>
                  </a:lnTo>
                  <a:lnTo>
                    <a:pt x="29780" y="63203"/>
                  </a:lnTo>
                  <a:lnTo>
                    <a:pt x="7867" y="105598"/>
                  </a:lnTo>
                  <a:lnTo>
                    <a:pt x="0" y="154432"/>
                  </a:lnTo>
                  <a:lnTo>
                    <a:pt x="0" y="772160"/>
                  </a:lnTo>
                  <a:lnTo>
                    <a:pt x="7867" y="820993"/>
                  </a:lnTo>
                  <a:lnTo>
                    <a:pt x="29780" y="863388"/>
                  </a:lnTo>
                  <a:lnTo>
                    <a:pt x="63203" y="896811"/>
                  </a:lnTo>
                  <a:lnTo>
                    <a:pt x="105598" y="918724"/>
                  </a:lnTo>
                  <a:lnTo>
                    <a:pt x="154432" y="926592"/>
                  </a:lnTo>
                  <a:lnTo>
                    <a:pt x="1604264" y="926592"/>
                  </a:lnTo>
                  <a:lnTo>
                    <a:pt x="1653097" y="918724"/>
                  </a:lnTo>
                  <a:lnTo>
                    <a:pt x="1695492" y="896811"/>
                  </a:lnTo>
                  <a:lnTo>
                    <a:pt x="1728915" y="863388"/>
                  </a:lnTo>
                  <a:lnTo>
                    <a:pt x="1750828" y="820993"/>
                  </a:lnTo>
                  <a:lnTo>
                    <a:pt x="1758696" y="772160"/>
                  </a:lnTo>
                  <a:lnTo>
                    <a:pt x="1758696" y="154432"/>
                  </a:lnTo>
                  <a:lnTo>
                    <a:pt x="1750828" y="105598"/>
                  </a:lnTo>
                  <a:lnTo>
                    <a:pt x="1728915" y="63203"/>
                  </a:lnTo>
                  <a:lnTo>
                    <a:pt x="1695492" y="29780"/>
                  </a:lnTo>
                  <a:lnTo>
                    <a:pt x="1653097" y="7867"/>
                  </a:lnTo>
                  <a:lnTo>
                    <a:pt x="1604264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89603" y="3038855"/>
              <a:ext cx="1758950" cy="927100"/>
            </a:xfrm>
            <a:custGeom>
              <a:avLst/>
              <a:gdLst/>
              <a:ahLst/>
              <a:cxnLst/>
              <a:rect l="l" t="t" r="r" b="b"/>
              <a:pathLst>
                <a:path w="1758950" h="927100">
                  <a:moveTo>
                    <a:pt x="0" y="154432"/>
                  </a:moveTo>
                  <a:lnTo>
                    <a:pt x="7867" y="105598"/>
                  </a:lnTo>
                  <a:lnTo>
                    <a:pt x="29780" y="63203"/>
                  </a:lnTo>
                  <a:lnTo>
                    <a:pt x="63203" y="29780"/>
                  </a:lnTo>
                  <a:lnTo>
                    <a:pt x="105598" y="7867"/>
                  </a:lnTo>
                  <a:lnTo>
                    <a:pt x="154432" y="0"/>
                  </a:lnTo>
                  <a:lnTo>
                    <a:pt x="1604264" y="0"/>
                  </a:lnTo>
                  <a:lnTo>
                    <a:pt x="1653097" y="7867"/>
                  </a:lnTo>
                  <a:lnTo>
                    <a:pt x="1695492" y="29780"/>
                  </a:lnTo>
                  <a:lnTo>
                    <a:pt x="1728915" y="63203"/>
                  </a:lnTo>
                  <a:lnTo>
                    <a:pt x="1750828" y="105598"/>
                  </a:lnTo>
                  <a:lnTo>
                    <a:pt x="1758696" y="154432"/>
                  </a:lnTo>
                  <a:lnTo>
                    <a:pt x="1758696" y="772160"/>
                  </a:lnTo>
                  <a:lnTo>
                    <a:pt x="1750828" y="820993"/>
                  </a:lnTo>
                  <a:lnTo>
                    <a:pt x="1728915" y="863388"/>
                  </a:lnTo>
                  <a:lnTo>
                    <a:pt x="1695492" y="896811"/>
                  </a:lnTo>
                  <a:lnTo>
                    <a:pt x="1653097" y="918724"/>
                  </a:lnTo>
                  <a:lnTo>
                    <a:pt x="1604264" y="926592"/>
                  </a:lnTo>
                  <a:lnTo>
                    <a:pt x="154432" y="926592"/>
                  </a:lnTo>
                  <a:lnTo>
                    <a:pt x="105598" y="918724"/>
                  </a:lnTo>
                  <a:lnTo>
                    <a:pt x="63203" y="896811"/>
                  </a:lnTo>
                  <a:lnTo>
                    <a:pt x="29780" y="863388"/>
                  </a:lnTo>
                  <a:lnTo>
                    <a:pt x="7867" y="820993"/>
                  </a:lnTo>
                  <a:lnTo>
                    <a:pt x="0" y="772160"/>
                  </a:lnTo>
                  <a:lnTo>
                    <a:pt x="0" y="154432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823842" y="3023362"/>
            <a:ext cx="1490345" cy="941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100" marR="158115" indent="2540" algn="ctr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C00000"/>
                </a:solidFill>
                <a:latin typeface="Calibri"/>
                <a:cs typeface="Calibri"/>
              </a:rPr>
              <a:t>Indirect</a:t>
            </a:r>
            <a:r>
              <a:rPr sz="11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C00000"/>
                </a:solidFill>
                <a:latin typeface="Calibri"/>
                <a:cs typeface="Calibri"/>
              </a:rPr>
              <a:t>Cost</a:t>
            </a:r>
            <a:r>
              <a:rPr sz="11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100" b="1" spc="-50" dirty="0">
                <a:latin typeface="Calibri"/>
                <a:cs typeface="Calibri"/>
              </a:rPr>
              <a:t>-</a:t>
            </a:r>
            <a:r>
              <a:rPr sz="1100" b="1" spc="-10" dirty="0">
                <a:latin typeface="Calibri"/>
                <a:cs typeface="Calibri"/>
              </a:rPr>
              <a:t> Professional</a:t>
            </a:r>
            <a:r>
              <a:rPr sz="1100" b="1" spc="45" dirty="0">
                <a:latin typeface="Calibri"/>
                <a:cs typeface="Calibri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Service Provider</a:t>
            </a:r>
            <a:endParaRPr sz="1100" dirty="0">
              <a:latin typeface="Calibri"/>
              <a:cs typeface="Calibri"/>
            </a:endParaRPr>
          </a:p>
          <a:p>
            <a:pPr marL="12700" marR="5080" indent="-1270" algn="ctr">
              <a:lnSpc>
                <a:spcPct val="100000"/>
              </a:lnSpc>
              <a:spcBef>
                <a:spcPts val="5"/>
              </a:spcBef>
            </a:pPr>
            <a:r>
              <a:rPr sz="900" spc="-10" dirty="0">
                <a:latin typeface="Calibri"/>
                <a:cs typeface="Calibri"/>
              </a:rPr>
              <a:t>(Accounts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and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Tax,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Legal,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25" dirty="0">
                <a:latin typeface="Calibri"/>
                <a:cs typeface="Calibri"/>
              </a:rPr>
              <a:t>IT,</a:t>
            </a:r>
            <a:r>
              <a:rPr sz="900" spc="50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Cost,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Field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operations,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Training,</a:t>
            </a:r>
            <a:r>
              <a:rPr sz="900" spc="50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Capacity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Building,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-20" dirty="0">
                <a:latin typeface="Calibri"/>
                <a:cs typeface="Calibri"/>
              </a:rPr>
              <a:t>etc.)</a:t>
            </a:r>
            <a:endParaRPr sz="900" dirty="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681217" y="3032505"/>
            <a:ext cx="1524635" cy="939800"/>
            <a:chOff x="5681217" y="3032505"/>
            <a:chExt cx="1524635" cy="939800"/>
          </a:xfrm>
        </p:grpSpPr>
        <p:sp>
          <p:nvSpPr>
            <p:cNvPr id="25" name="object 25"/>
            <p:cNvSpPr/>
            <p:nvPr/>
          </p:nvSpPr>
          <p:spPr>
            <a:xfrm>
              <a:off x="5687567" y="3038855"/>
              <a:ext cx="1511935" cy="927100"/>
            </a:xfrm>
            <a:custGeom>
              <a:avLst/>
              <a:gdLst/>
              <a:ahLst/>
              <a:cxnLst/>
              <a:rect l="l" t="t" r="r" b="b"/>
              <a:pathLst>
                <a:path w="1511934" h="927100">
                  <a:moveTo>
                    <a:pt x="1357376" y="0"/>
                  </a:moveTo>
                  <a:lnTo>
                    <a:pt x="154432" y="0"/>
                  </a:lnTo>
                  <a:lnTo>
                    <a:pt x="105598" y="7867"/>
                  </a:lnTo>
                  <a:lnTo>
                    <a:pt x="63203" y="29780"/>
                  </a:lnTo>
                  <a:lnTo>
                    <a:pt x="29780" y="63203"/>
                  </a:lnTo>
                  <a:lnTo>
                    <a:pt x="7867" y="105598"/>
                  </a:lnTo>
                  <a:lnTo>
                    <a:pt x="0" y="154432"/>
                  </a:lnTo>
                  <a:lnTo>
                    <a:pt x="0" y="772160"/>
                  </a:lnTo>
                  <a:lnTo>
                    <a:pt x="7867" y="820993"/>
                  </a:lnTo>
                  <a:lnTo>
                    <a:pt x="29780" y="863388"/>
                  </a:lnTo>
                  <a:lnTo>
                    <a:pt x="63203" y="896811"/>
                  </a:lnTo>
                  <a:lnTo>
                    <a:pt x="105598" y="918724"/>
                  </a:lnTo>
                  <a:lnTo>
                    <a:pt x="154432" y="926592"/>
                  </a:lnTo>
                  <a:lnTo>
                    <a:pt x="1357376" y="926592"/>
                  </a:lnTo>
                  <a:lnTo>
                    <a:pt x="1406209" y="918724"/>
                  </a:lnTo>
                  <a:lnTo>
                    <a:pt x="1448604" y="896811"/>
                  </a:lnTo>
                  <a:lnTo>
                    <a:pt x="1482027" y="863388"/>
                  </a:lnTo>
                  <a:lnTo>
                    <a:pt x="1503940" y="820993"/>
                  </a:lnTo>
                  <a:lnTo>
                    <a:pt x="1511808" y="772160"/>
                  </a:lnTo>
                  <a:lnTo>
                    <a:pt x="1511808" y="154432"/>
                  </a:lnTo>
                  <a:lnTo>
                    <a:pt x="1503940" y="105598"/>
                  </a:lnTo>
                  <a:lnTo>
                    <a:pt x="1482027" y="63203"/>
                  </a:lnTo>
                  <a:lnTo>
                    <a:pt x="1448604" y="29780"/>
                  </a:lnTo>
                  <a:lnTo>
                    <a:pt x="1406209" y="7867"/>
                  </a:lnTo>
                  <a:lnTo>
                    <a:pt x="1357376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687567" y="3038855"/>
              <a:ext cx="1511935" cy="927100"/>
            </a:xfrm>
            <a:custGeom>
              <a:avLst/>
              <a:gdLst/>
              <a:ahLst/>
              <a:cxnLst/>
              <a:rect l="l" t="t" r="r" b="b"/>
              <a:pathLst>
                <a:path w="1511934" h="927100">
                  <a:moveTo>
                    <a:pt x="0" y="154432"/>
                  </a:moveTo>
                  <a:lnTo>
                    <a:pt x="7867" y="105598"/>
                  </a:lnTo>
                  <a:lnTo>
                    <a:pt x="29780" y="63203"/>
                  </a:lnTo>
                  <a:lnTo>
                    <a:pt x="63203" y="29780"/>
                  </a:lnTo>
                  <a:lnTo>
                    <a:pt x="105598" y="7867"/>
                  </a:lnTo>
                  <a:lnTo>
                    <a:pt x="154432" y="0"/>
                  </a:lnTo>
                  <a:lnTo>
                    <a:pt x="1357376" y="0"/>
                  </a:lnTo>
                  <a:lnTo>
                    <a:pt x="1406209" y="7867"/>
                  </a:lnTo>
                  <a:lnTo>
                    <a:pt x="1448604" y="29780"/>
                  </a:lnTo>
                  <a:lnTo>
                    <a:pt x="1482027" y="63203"/>
                  </a:lnTo>
                  <a:lnTo>
                    <a:pt x="1503940" y="105598"/>
                  </a:lnTo>
                  <a:lnTo>
                    <a:pt x="1511808" y="154432"/>
                  </a:lnTo>
                  <a:lnTo>
                    <a:pt x="1511808" y="772160"/>
                  </a:lnTo>
                  <a:lnTo>
                    <a:pt x="1503940" y="820993"/>
                  </a:lnTo>
                  <a:lnTo>
                    <a:pt x="1482027" y="863388"/>
                  </a:lnTo>
                  <a:lnTo>
                    <a:pt x="1448604" y="896811"/>
                  </a:lnTo>
                  <a:lnTo>
                    <a:pt x="1406209" y="918724"/>
                  </a:lnTo>
                  <a:lnTo>
                    <a:pt x="1357376" y="926592"/>
                  </a:lnTo>
                  <a:lnTo>
                    <a:pt x="154432" y="926592"/>
                  </a:lnTo>
                  <a:lnTo>
                    <a:pt x="105598" y="918724"/>
                  </a:lnTo>
                  <a:lnTo>
                    <a:pt x="63203" y="896811"/>
                  </a:lnTo>
                  <a:lnTo>
                    <a:pt x="29780" y="863388"/>
                  </a:lnTo>
                  <a:lnTo>
                    <a:pt x="7867" y="820993"/>
                  </a:lnTo>
                  <a:lnTo>
                    <a:pt x="0" y="772160"/>
                  </a:lnTo>
                  <a:lnTo>
                    <a:pt x="0" y="154432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835141" y="3259582"/>
            <a:ext cx="1217295" cy="469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C00000"/>
                </a:solidFill>
                <a:latin typeface="Calibri"/>
                <a:cs typeface="Calibri"/>
              </a:rPr>
              <a:t>Direct</a:t>
            </a:r>
            <a:r>
              <a:rPr sz="11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C00000"/>
                </a:solidFill>
                <a:latin typeface="Calibri"/>
                <a:cs typeface="Calibri"/>
              </a:rPr>
              <a:t>Cost</a:t>
            </a:r>
            <a:r>
              <a:rPr sz="11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sz="1100" b="1" spc="-10" dirty="0">
                <a:latin typeface="Calibri"/>
                <a:cs typeface="Calibri"/>
              </a:rPr>
              <a:t>Vendors </a:t>
            </a:r>
            <a:r>
              <a:rPr sz="900" dirty="0">
                <a:latin typeface="Calibri"/>
                <a:cs typeface="Calibri"/>
              </a:rPr>
              <a:t>(Seeds,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Sapling,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Manure,</a:t>
            </a:r>
            <a:r>
              <a:rPr sz="900" spc="50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etc.)</a:t>
            </a:r>
            <a:endParaRPr sz="900" dirty="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526279" y="2510789"/>
            <a:ext cx="1961514" cy="2477770"/>
            <a:chOff x="4526279" y="2510789"/>
            <a:chExt cx="1961514" cy="2477770"/>
          </a:xfrm>
        </p:grpSpPr>
        <p:sp>
          <p:nvSpPr>
            <p:cNvPr id="29" name="object 29"/>
            <p:cNvSpPr/>
            <p:nvPr/>
          </p:nvSpPr>
          <p:spPr>
            <a:xfrm>
              <a:off x="4526280" y="2510789"/>
              <a:ext cx="1961514" cy="528955"/>
            </a:xfrm>
            <a:custGeom>
              <a:avLst/>
              <a:gdLst/>
              <a:ahLst/>
              <a:cxnLst/>
              <a:rect l="l" t="t" r="r" b="b"/>
              <a:pathLst>
                <a:path w="1961514" h="528955">
                  <a:moveTo>
                    <a:pt x="1961134" y="441833"/>
                  </a:moveTo>
                  <a:lnTo>
                    <a:pt x="1932178" y="441833"/>
                  </a:lnTo>
                  <a:lnTo>
                    <a:pt x="1932178" y="278892"/>
                  </a:lnTo>
                  <a:lnTo>
                    <a:pt x="1932178" y="249936"/>
                  </a:lnTo>
                  <a:lnTo>
                    <a:pt x="937260" y="249936"/>
                  </a:lnTo>
                  <a:lnTo>
                    <a:pt x="937260" y="0"/>
                  </a:lnTo>
                  <a:lnTo>
                    <a:pt x="908304" y="0"/>
                  </a:lnTo>
                  <a:lnTo>
                    <a:pt x="908304" y="249936"/>
                  </a:lnTo>
                  <a:lnTo>
                    <a:pt x="28956" y="249936"/>
                  </a:lnTo>
                  <a:lnTo>
                    <a:pt x="28956" y="441833"/>
                  </a:lnTo>
                  <a:lnTo>
                    <a:pt x="0" y="441833"/>
                  </a:lnTo>
                  <a:lnTo>
                    <a:pt x="43434" y="528701"/>
                  </a:lnTo>
                  <a:lnTo>
                    <a:pt x="79629" y="456311"/>
                  </a:lnTo>
                  <a:lnTo>
                    <a:pt x="86868" y="441833"/>
                  </a:lnTo>
                  <a:lnTo>
                    <a:pt x="57912" y="441833"/>
                  </a:lnTo>
                  <a:lnTo>
                    <a:pt x="57912" y="278892"/>
                  </a:lnTo>
                  <a:lnTo>
                    <a:pt x="908304" y="278892"/>
                  </a:lnTo>
                  <a:lnTo>
                    <a:pt x="937260" y="278892"/>
                  </a:lnTo>
                  <a:lnTo>
                    <a:pt x="1903222" y="278892"/>
                  </a:lnTo>
                  <a:lnTo>
                    <a:pt x="1903222" y="441833"/>
                  </a:lnTo>
                  <a:lnTo>
                    <a:pt x="1874266" y="441833"/>
                  </a:lnTo>
                  <a:lnTo>
                    <a:pt x="1917700" y="528701"/>
                  </a:lnTo>
                  <a:lnTo>
                    <a:pt x="1953895" y="456311"/>
                  </a:lnTo>
                  <a:lnTo>
                    <a:pt x="1961134" y="441833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05171" y="4515611"/>
              <a:ext cx="1511935" cy="466725"/>
            </a:xfrm>
            <a:custGeom>
              <a:avLst/>
              <a:gdLst/>
              <a:ahLst/>
              <a:cxnLst/>
              <a:rect l="l" t="t" r="r" b="b"/>
              <a:pathLst>
                <a:path w="1511935" h="466725">
                  <a:moveTo>
                    <a:pt x="1434083" y="0"/>
                  </a:moveTo>
                  <a:lnTo>
                    <a:pt x="77724" y="0"/>
                  </a:lnTo>
                  <a:lnTo>
                    <a:pt x="47470" y="6107"/>
                  </a:lnTo>
                  <a:lnTo>
                    <a:pt x="22764" y="22764"/>
                  </a:lnTo>
                  <a:lnTo>
                    <a:pt x="6107" y="47470"/>
                  </a:lnTo>
                  <a:lnTo>
                    <a:pt x="0" y="77724"/>
                  </a:lnTo>
                  <a:lnTo>
                    <a:pt x="0" y="388619"/>
                  </a:lnTo>
                  <a:lnTo>
                    <a:pt x="6107" y="418873"/>
                  </a:lnTo>
                  <a:lnTo>
                    <a:pt x="22764" y="443579"/>
                  </a:lnTo>
                  <a:lnTo>
                    <a:pt x="47470" y="460236"/>
                  </a:lnTo>
                  <a:lnTo>
                    <a:pt x="77724" y="466344"/>
                  </a:lnTo>
                  <a:lnTo>
                    <a:pt x="1434083" y="466344"/>
                  </a:lnTo>
                  <a:lnTo>
                    <a:pt x="1464337" y="460236"/>
                  </a:lnTo>
                  <a:lnTo>
                    <a:pt x="1489043" y="443579"/>
                  </a:lnTo>
                  <a:lnTo>
                    <a:pt x="1505700" y="418873"/>
                  </a:lnTo>
                  <a:lnTo>
                    <a:pt x="1511807" y="388619"/>
                  </a:lnTo>
                  <a:lnTo>
                    <a:pt x="1511807" y="77724"/>
                  </a:lnTo>
                  <a:lnTo>
                    <a:pt x="1505700" y="47470"/>
                  </a:lnTo>
                  <a:lnTo>
                    <a:pt x="1489043" y="22764"/>
                  </a:lnTo>
                  <a:lnTo>
                    <a:pt x="1464337" y="6107"/>
                  </a:lnTo>
                  <a:lnTo>
                    <a:pt x="1434083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805171" y="4515611"/>
              <a:ext cx="1511935" cy="466725"/>
            </a:xfrm>
            <a:custGeom>
              <a:avLst/>
              <a:gdLst/>
              <a:ahLst/>
              <a:cxnLst/>
              <a:rect l="l" t="t" r="r" b="b"/>
              <a:pathLst>
                <a:path w="1511935" h="466725">
                  <a:moveTo>
                    <a:pt x="0" y="77724"/>
                  </a:moveTo>
                  <a:lnTo>
                    <a:pt x="6107" y="47470"/>
                  </a:lnTo>
                  <a:lnTo>
                    <a:pt x="22764" y="22764"/>
                  </a:lnTo>
                  <a:lnTo>
                    <a:pt x="47470" y="6107"/>
                  </a:lnTo>
                  <a:lnTo>
                    <a:pt x="77724" y="0"/>
                  </a:lnTo>
                  <a:lnTo>
                    <a:pt x="1434083" y="0"/>
                  </a:lnTo>
                  <a:lnTo>
                    <a:pt x="1464337" y="6107"/>
                  </a:lnTo>
                  <a:lnTo>
                    <a:pt x="1489043" y="22764"/>
                  </a:lnTo>
                  <a:lnTo>
                    <a:pt x="1505700" y="47470"/>
                  </a:lnTo>
                  <a:lnTo>
                    <a:pt x="1511807" y="77724"/>
                  </a:lnTo>
                  <a:lnTo>
                    <a:pt x="1511807" y="388619"/>
                  </a:lnTo>
                  <a:lnTo>
                    <a:pt x="1505700" y="418873"/>
                  </a:lnTo>
                  <a:lnTo>
                    <a:pt x="1489043" y="443579"/>
                  </a:lnTo>
                  <a:lnTo>
                    <a:pt x="1464337" y="460236"/>
                  </a:lnTo>
                  <a:lnTo>
                    <a:pt x="1434083" y="466344"/>
                  </a:lnTo>
                  <a:lnTo>
                    <a:pt x="77724" y="466344"/>
                  </a:lnTo>
                  <a:lnTo>
                    <a:pt x="47470" y="460236"/>
                  </a:lnTo>
                  <a:lnTo>
                    <a:pt x="22764" y="443579"/>
                  </a:lnTo>
                  <a:lnTo>
                    <a:pt x="6107" y="418873"/>
                  </a:lnTo>
                  <a:lnTo>
                    <a:pt x="0" y="388619"/>
                  </a:lnTo>
                  <a:lnTo>
                    <a:pt x="0" y="77724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154929" y="4560570"/>
            <a:ext cx="81470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545" marR="5080" indent="-15748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alibri"/>
                <a:cs typeface="Calibri"/>
              </a:rPr>
              <a:t>Cluster</a:t>
            </a:r>
            <a:r>
              <a:rPr sz="1100" b="1" spc="-40" dirty="0">
                <a:latin typeface="Calibri"/>
                <a:cs typeface="Calibri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Based Farmers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555235" y="3966209"/>
            <a:ext cx="1903730" cy="551180"/>
            <a:chOff x="4555235" y="3966209"/>
            <a:chExt cx="1903730" cy="551180"/>
          </a:xfrm>
        </p:grpSpPr>
        <p:sp>
          <p:nvSpPr>
            <p:cNvPr id="34" name="object 34"/>
            <p:cNvSpPr/>
            <p:nvPr/>
          </p:nvSpPr>
          <p:spPr>
            <a:xfrm>
              <a:off x="4555236" y="3966209"/>
              <a:ext cx="1903730" cy="551180"/>
            </a:xfrm>
            <a:custGeom>
              <a:avLst/>
              <a:gdLst/>
              <a:ahLst/>
              <a:cxnLst/>
              <a:rect l="l" t="t" r="r" b="b"/>
              <a:pathLst>
                <a:path w="1903729" h="551179">
                  <a:moveTo>
                    <a:pt x="1903222" y="0"/>
                  </a:moveTo>
                  <a:lnTo>
                    <a:pt x="1874266" y="0"/>
                  </a:lnTo>
                  <a:lnTo>
                    <a:pt x="1874266" y="260985"/>
                  </a:lnTo>
                  <a:lnTo>
                    <a:pt x="1021080" y="260985"/>
                  </a:lnTo>
                  <a:lnTo>
                    <a:pt x="992124" y="260985"/>
                  </a:lnTo>
                  <a:lnTo>
                    <a:pt x="28956" y="260985"/>
                  </a:lnTo>
                  <a:lnTo>
                    <a:pt x="28956" y="0"/>
                  </a:lnTo>
                  <a:lnTo>
                    <a:pt x="0" y="0"/>
                  </a:lnTo>
                  <a:lnTo>
                    <a:pt x="0" y="289941"/>
                  </a:lnTo>
                  <a:lnTo>
                    <a:pt x="992124" y="289941"/>
                  </a:lnTo>
                  <a:lnTo>
                    <a:pt x="992124" y="464185"/>
                  </a:lnTo>
                  <a:lnTo>
                    <a:pt x="963168" y="464185"/>
                  </a:lnTo>
                  <a:lnTo>
                    <a:pt x="1006602" y="551053"/>
                  </a:lnTo>
                  <a:lnTo>
                    <a:pt x="1042797" y="478663"/>
                  </a:lnTo>
                  <a:lnTo>
                    <a:pt x="1050036" y="464185"/>
                  </a:lnTo>
                  <a:lnTo>
                    <a:pt x="1021080" y="464185"/>
                  </a:lnTo>
                  <a:lnTo>
                    <a:pt x="1021080" y="289941"/>
                  </a:lnTo>
                  <a:lnTo>
                    <a:pt x="1903222" y="289941"/>
                  </a:lnTo>
                  <a:lnTo>
                    <a:pt x="1903222" y="260985"/>
                  </a:lnTo>
                  <a:lnTo>
                    <a:pt x="1903222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221223" y="4136135"/>
              <a:ext cx="643255" cy="215265"/>
            </a:xfrm>
            <a:custGeom>
              <a:avLst/>
              <a:gdLst/>
              <a:ahLst/>
              <a:cxnLst/>
              <a:rect l="l" t="t" r="r" b="b"/>
              <a:pathLst>
                <a:path w="643254" h="215264">
                  <a:moveTo>
                    <a:pt x="607313" y="0"/>
                  </a:moveTo>
                  <a:lnTo>
                    <a:pt x="35813" y="0"/>
                  </a:lnTo>
                  <a:lnTo>
                    <a:pt x="21859" y="2809"/>
                  </a:lnTo>
                  <a:lnTo>
                    <a:pt x="10477" y="10477"/>
                  </a:lnTo>
                  <a:lnTo>
                    <a:pt x="2809" y="21859"/>
                  </a:lnTo>
                  <a:lnTo>
                    <a:pt x="0" y="35813"/>
                  </a:lnTo>
                  <a:lnTo>
                    <a:pt x="0" y="179069"/>
                  </a:lnTo>
                  <a:lnTo>
                    <a:pt x="2809" y="193024"/>
                  </a:lnTo>
                  <a:lnTo>
                    <a:pt x="10477" y="204406"/>
                  </a:lnTo>
                  <a:lnTo>
                    <a:pt x="21859" y="212074"/>
                  </a:lnTo>
                  <a:lnTo>
                    <a:pt x="35813" y="214883"/>
                  </a:lnTo>
                  <a:lnTo>
                    <a:pt x="607313" y="214883"/>
                  </a:lnTo>
                  <a:lnTo>
                    <a:pt x="621268" y="212074"/>
                  </a:lnTo>
                  <a:lnTo>
                    <a:pt x="632650" y="204406"/>
                  </a:lnTo>
                  <a:lnTo>
                    <a:pt x="640318" y="193024"/>
                  </a:lnTo>
                  <a:lnTo>
                    <a:pt x="643127" y="179069"/>
                  </a:lnTo>
                  <a:lnTo>
                    <a:pt x="643127" y="35813"/>
                  </a:lnTo>
                  <a:lnTo>
                    <a:pt x="640318" y="21859"/>
                  </a:lnTo>
                  <a:lnTo>
                    <a:pt x="632650" y="10477"/>
                  </a:lnTo>
                  <a:lnTo>
                    <a:pt x="621268" y="2809"/>
                  </a:lnTo>
                  <a:lnTo>
                    <a:pt x="607313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221223" y="4136135"/>
              <a:ext cx="643255" cy="215265"/>
            </a:xfrm>
            <a:custGeom>
              <a:avLst/>
              <a:gdLst/>
              <a:ahLst/>
              <a:cxnLst/>
              <a:rect l="l" t="t" r="r" b="b"/>
              <a:pathLst>
                <a:path w="643254" h="215264">
                  <a:moveTo>
                    <a:pt x="0" y="35813"/>
                  </a:moveTo>
                  <a:lnTo>
                    <a:pt x="2809" y="21859"/>
                  </a:lnTo>
                  <a:lnTo>
                    <a:pt x="10477" y="10477"/>
                  </a:lnTo>
                  <a:lnTo>
                    <a:pt x="21859" y="2809"/>
                  </a:lnTo>
                  <a:lnTo>
                    <a:pt x="35813" y="0"/>
                  </a:lnTo>
                  <a:lnTo>
                    <a:pt x="607313" y="0"/>
                  </a:lnTo>
                  <a:lnTo>
                    <a:pt x="621268" y="2809"/>
                  </a:lnTo>
                  <a:lnTo>
                    <a:pt x="632650" y="10477"/>
                  </a:lnTo>
                  <a:lnTo>
                    <a:pt x="640318" y="21859"/>
                  </a:lnTo>
                  <a:lnTo>
                    <a:pt x="643127" y="35813"/>
                  </a:lnTo>
                  <a:lnTo>
                    <a:pt x="643127" y="179069"/>
                  </a:lnTo>
                  <a:lnTo>
                    <a:pt x="640318" y="193024"/>
                  </a:lnTo>
                  <a:lnTo>
                    <a:pt x="632650" y="204406"/>
                  </a:lnTo>
                  <a:lnTo>
                    <a:pt x="621268" y="212074"/>
                  </a:lnTo>
                  <a:lnTo>
                    <a:pt x="607313" y="214883"/>
                  </a:lnTo>
                  <a:lnTo>
                    <a:pt x="35813" y="214883"/>
                  </a:lnTo>
                  <a:lnTo>
                    <a:pt x="21859" y="212074"/>
                  </a:lnTo>
                  <a:lnTo>
                    <a:pt x="10477" y="204406"/>
                  </a:lnTo>
                  <a:lnTo>
                    <a:pt x="2809" y="193024"/>
                  </a:lnTo>
                  <a:lnTo>
                    <a:pt x="0" y="179069"/>
                  </a:lnTo>
                  <a:lnTo>
                    <a:pt x="0" y="35813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5390134" y="4148150"/>
            <a:ext cx="3086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Input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803394" y="5211826"/>
            <a:ext cx="1526540" cy="721360"/>
            <a:chOff x="4803394" y="5211826"/>
            <a:chExt cx="1526540" cy="721360"/>
          </a:xfrm>
        </p:grpSpPr>
        <p:sp>
          <p:nvSpPr>
            <p:cNvPr id="39" name="object 39"/>
            <p:cNvSpPr/>
            <p:nvPr/>
          </p:nvSpPr>
          <p:spPr>
            <a:xfrm>
              <a:off x="4809744" y="5218176"/>
              <a:ext cx="1513840" cy="708660"/>
            </a:xfrm>
            <a:custGeom>
              <a:avLst/>
              <a:gdLst/>
              <a:ahLst/>
              <a:cxnLst/>
              <a:rect l="l" t="t" r="r" b="b"/>
              <a:pathLst>
                <a:path w="1513839" h="708660">
                  <a:moveTo>
                    <a:pt x="1395221" y="0"/>
                  </a:moveTo>
                  <a:lnTo>
                    <a:pt x="118109" y="0"/>
                  </a:lnTo>
                  <a:lnTo>
                    <a:pt x="72116" y="9274"/>
                  </a:lnTo>
                  <a:lnTo>
                    <a:pt x="34575" y="34575"/>
                  </a:lnTo>
                  <a:lnTo>
                    <a:pt x="9274" y="72116"/>
                  </a:lnTo>
                  <a:lnTo>
                    <a:pt x="0" y="118110"/>
                  </a:lnTo>
                  <a:lnTo>
                    <a:pt x="0" y="590550"/>
                  </a:lnTo>
                  <a:lnTo>
                    <a:pt x="9274" y="636522"/>
                  </a:lnTo>
                  <a:lnTo>
                    <a:pt x="34575" y="674065"/>
                  </a:lnTo>
                  <a:lnTo>
                    <a:pt x="72116" y="699377"/>
                  </a:lnTo>
                  <a:lnTo>
                    <a:pt x="118109" y="708660"/>
                  </a:lnTo>
                  <a:lnTo>
                    <a:pt x="1395221" y="708660"/>
                  </a:lnTo>
                  <a:lnTo>
                    <a:pt x="1441215" y="699377"/>
                  </a:lnTo>
                  <a:lnTo>
                    <a:pt x="1478756" y="674065"/>
                  </a:lnTo>
                  <a:lnTo>
                    <a:pt x="1504057" y="636522"/>
                  </a:lnTo>
                  <a:lnTo>
                    <a:pt x="1513331" y="590550"/>
                  </a:lnTo>
                  <a:lnTo>
                    <a:pt x="1513331" y="118110"/>
                  </a:lnTo>
                  <a:lnTo>
                    <a:pt x="1504057" y="72116"/>
                  </a:lnTo>
                  <a:lnTo>
                    <a:pt x="1478756" y="34575"/>
                  </a:lnTo>
                  <a:lnTo>
                    <a:pt x="1441215" y="9274"/>
                  </a:lnTo>
                  <a:lnTo>
                    <a:pt x="1395221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809744" y="5218176"/>
              <a:ext cx="1513840" cy="708660"/>
            </a:xfrm>
            <a:custGeom>
              <a:avLst/>
              <a:gdLst/>
              <a:ahLst/>
              <a:cxnLst/>
              <a:rect l="l" t="t" r="r" b="b"/>
              <a:pathLst>
                <a:path w="1513839" h="708660">
                  <a:moveTo>
                    <a:pt x="0" y="118110"/>
                  </a:moveTo>
                  <a:lnTo>
                    <a:pt x="9274" y="72116"/>
                  </a:lnTo>
                  <a:lnTo>
                    <a:pt x="34575" y="34575"/>
                  </a:lnTo>
                  <a:lnTo>
                    <a:pt x="72116" y="9274"/>
                  </a:lnTo>
                  <a:lnTo>
                    <a:pt x="118109" y="0"/>
                  </a:lnTo>
                  <a:lnTo>
                    <a:pt x="1395221" y="0"/>
                  </a:lnTo>
                  <a:lnTo>
                    <a:pt x="1441215" y="9274"/>
                  </a:lnTo>
                  <a:lnTo>
                    <a:pt x="1478756" y="34575"/>
                  </a:lnTo>
                  <a:lnTo>
                    <a:pt x="1504057" y="72116"/>
                  </a:lnTo>
                  <a:lnTo>
                    <a:pt x="1513331" y="118110"/>
                  </a:lnTo>
                  <a:lnTo>
                    <a:pt x="1513331" y="590550"/>
                  </a:lnTo>
                  <a:lnTo>
                    <a:pt x="1504057" y="636522"/>
                  </a:lnTo>
                  <a:lnTo>
                    <a:pt x="1478756" y="674065"/>
                  </a:lnTo>
                  <a:lnTo>
                    <a:pt x="1441215" y="699377"/>
                  </a:lnTo>
                  <a:lnTo>
                    <a:pt x="1395221" y="708660"/>
                  </a:lnTo>
                  <a:lnTo>
                    <a:pt x="118109" y="708660"/>
                  </a:lnTo>
                  <a:lnTo>
                    <a:pt x="72116" y="699377"/>
                  </a:lnTo>
                  <a:lnTo>
                    <a:pt x="34575" y="674065"/>
                  </a:lnTo>
                  <a:lnTo>
                    <a:pt x="9274" y="636522"/>
                  </a:lnTo>
                  <a:lnTo>
                    <a:pt x="0" y="590550"/>
                  </a:lnTo>
                  <a:lnTo>
                    <a:pt x="0" y="118110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932426" y="5300217"/>
            <a:ext cx="1266190" cy="529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alibri"/>
                <a:cs typeface="Calibri"/>
              </a:rPr>
              <a:t>Yield</a:t>
            </a:r>
            <a:r>
              <a:rPr sz="1100" b="1" spc="-2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of</a:t>
            </a:r>
            <a:r>
              <a:rPr sz="1100" b="1" spc="-10" dirty="0">
                <a:latin typeface="Calibri"/>
                <a:cs typeface="Calibri"/>
              </a:rPr>
              <a:t> Cluster </a:t>
            </a:r>
            <a:r>
              <a:rPr sz="1100" b="1" dirty="0">
                <a:latin typeface="Calibri"/>
                <a:cs typeface="Calibri"/>
              </a:rPr>
              <a:t>Commodity</a:t>
            </a:r>
            <a:r>
              <a:rPr sz="1100" b="1" spc="-2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to</a:t>
            </a:r>
            <a:r>
              <a:rPr sz="1100" b="1" spc="-35" dirty="0">
                <a:latin typeface="Calibri"/>
                <a:cs typeface="Calibri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satisfy </a:t>
            </a:r>
            <a:r>
              <a:rPr sz="1100" b="1" dirty="0">
                <a:latin typeface="Calibri"/>
                <a:cs typeface="Calibri"/>
              </a:rPr>
              <a:t>Economy</a:t>
            </a:r>
            <a:r>
              <a:rPr sz="1100" b="1" spc="-2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of</a:t>
            </a:r>
            <a:r>
              <a:rPr sz="1100" b="1" spc="-20" dirty="0">
                <a:latin typeface="Calibri"/>
                <a:cs typeface="Calibri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Scale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521578" y="2136394"/>
            <a:ext cx="2775585" cy="3451225"/>
            <a:chOff x="5521578" y="2136394"/>
            <a:chExt cx="2775585" cy="3451225"/>
          </a:xfrm>
        </p:grpSpPr>
        <p:pic>
          <p:nvPicPr>
            <p:cNvPr id="43" name="object 4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21578" y="4982464"/>
              <a:ext cx="86868" cy="236219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6191249" y="2364613"/>
              <a:ext cx="1140460" cy="3222625"/>
            </a:xfrm>
            <a:custGeom>
              <a:avLst/>
              <a:gdLst/>
              <a:ahLst/>
              <a:cxnLst/>
              <a:rect l="l" t="t" r="r" b="b"/>
              <a:pathLst>
                <a:path w="1140459" h="3222625">
                  <a:moveTo>
                    <a:pt x="1111377" y="3193669"/>
                  </a:moveTo>
                  <a:lnTo>
                    <a:pt x="132334" y="3193669"/>
                  </a:lnTo>
                  <a:lnTo>
                    <a:pt x="132334" y="3222625"/>
                  </a:lnTo>
                  <a:lnTo>
                    <a:pt x="1140332" y="3222625"/>
                  </a:lnTo>
                  <a:lnTo>
                    <a:pt x="1140332" y="3208147"/>
                  </a:lnTo>
                  <a:lnTo>
                    <a:pt x="1111377" y="3208147"/>
                  </a:lnTo>
                  <a:lnTo>
                    <a:pt x="1111377" y="3193669"/>
                  </a:lnTo>
                  <a:close/>
                </a:path>
                <a:path w="1140459" h="3222625">
                  <a:moveTo>
                    <a:pt x="1140332" y="43307"/>
                  </a:moveTo>
                  <a:lnTo>
                    <a:pt x="1111377" y="43307"/>
                  </a:lnTo>
                  <a:lnTo>
                    <a:pt x="1125854" y="57785"/>
                  </a:lnTo>
                  <a:lnTo>
                    <a:pt x="1111377" y="57793"/>
                  </a:lnTo>
                  <a:lnTo>
                    <a:pt x="1111377" y="3208147"/>
                  </a:lnTo>
                  <a:lnTo>
                    <a:pt x="1125854" y="3193669"/>
                  </a:lnTo>
                  <a:lnTo>
                    <a:pt x="1140332" y="3193668"/>
                  </a:lnTo>
                  <a:lnTo>
                    <a:pt x="1140332" y="43307"/>
                  </a:lnTo>
                  <a:close/>
                </a:path>
                <a:path w="1140459" h="3222625">
                  <a:moveTo>
                    <a:pt x="1140332" y="3193668"/>
                  </a:moveTo>
                  <a:lnTo>
                    <a:pt x="1125854" y="3193669"/>
                  </a:lnTo>
                  <a:lnTo>
                    <a:pt x="1111377" y="3208147"/>
                  </a:lnTo>
                  <a:lnTo>
                    <a:pt x="1140332" y="3208147"/>
                  </a:lnTo>
                  <a:lnTo>
                    <a:pt x="1140332" y="3193668"/>
                  </a:lnTo>
                  <a:close/>
                </a:path>
                <a:path w="1140459" h="3222625">
                  <a:moveTo>
                    <a:pt x="84962" y="0"/>
                  </a:moveTo>
                  <a:lnTo>
                    <a:pt x="0" y="47116"/>
                  </a:lnTo>
                  <a:lnTo>
                    <a:pt x="88646" y="86740"/>
                  </a:lnTo>
                  <a:lnTo>
                    <a:pt x="87443" y="58420"/>
                  </a:lnTo>
                  <a:lnTo>
                    <a:pt x="72389" y="58420"/>
                  </a:lnTo>
                  <a:lnTo>
                    <a:pt x="72262" y="29463"/>
                  </a:lnTo>
                  <a:lnTo>
                    <a:pt x="86213" y="29455"/>
                  </a:lnTo>
                  <a:lnTo>
                    <a:pt x="84962" y="0"/>
                  </a:lnTo>
                  <a:close/>
                </a:path>
                <a:path w="1140459" h="3222625">
                  <a:moveTo>
                    <a:pt x="86213" y="29455"/>
                  </a:moveTo>
                  <a:lnTo>
                    <a:pt x="72262" y="29463"/>
                  </a:lnTo>
                  <a:lnTo>
                    <a:pt x="72389" y="58420"/>
                  </a:lnTo>
                  <a:lnTo>
                    <a:pt x="87443" y="58410"/>
                  </a:lnTo>
                  <a:lnTo>
                    <a:pt x="86213" y="29455"/>
                  </a:lnTo>
                  <a:close/>
                </a:path>
                <a:path w="1140459" h="3222625">
                  <a:moveTo>
                    <a:pt x="87443" y="58410"/>
                  </a:moveTo>
                  <a:lnTo>
                    <a:pt x="72389" y="58420"/>
                  </a:lnTo>
                  <a:lnTo>
                    <a:pt x="87443" y="58420"/>
                  </a:lnTo>
                  <a:close/>
                </a:path>
                <a:path w="1140459" h="3222625">
                  <a:moveTo>
                    <a:pt x="1140332" y="28828"/>
                  </a:moveTo>
                  <a:lnTo>
                    <a:pt x="86213" y="29455"/>
                  </a:lnTo>
                  <a:lnTo>
                    <a:pt x="87443" y="58410"/>
                  </a:lnTo>
                  <a:lnTo>
                    <a:pt x="1111377" y="57793"/>
                  </a:lnTo>
                  <a:lnTo>
                    <a:pt x="1111377" y="43307"/>
                  </a:lnTo>
                  <a:lnTo>
                    <a:pt x="1140332" y="43307"/>
                  </a:lnTo>
                  <a:lnTo>
                    <a:pt x="1140332" y="28828"/>
                  </a:lnTo>
                  <a:close/>
                </a:path>
                <a:path w="1140459" h="3222625">
                  <a:moveTo>
                    <a:pt x="1111377" y="43307"/>
                  </a:moveTo>
                  <a:lnTo>
                    <a:pt x="1111377" y="57793"/>
                  </a:lnTo>
                  <a:lnTo>
                    <a:pt x="1125854" y="57785"/>
                  </a:lnTo>
                  <a:lnTo>
                    <a:pt x="1111377" y="43307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522463" y="2142744"/>
              <a:ext cx="768350" cy="338455"/>
            </a:xfrm>
            <a:custGeom>
              <a:avLst/>
              <a:gdLst/>
              <a:ahLst/>
              <a:cxnLst/>
              <a:rect l="l" t="t" r="r" b="b"/>
              <a:pathLst>
                <a:path w="768350" h="338455">
                  <a:moveTo>
                    <a:pt x="711707" y="0"/>
                  </a:moveTo>
                  <a:lnTo>
                    <a:pt x="56387" y="0"/>
                  </a:lnTo>
                  <a:lnTo>
                    <a:pt x="34450" y="4435"/>
                  </a:lnTo>
                  <a:lnTo>
                    <a:pt x="16525" y="16525"/>
                  </a:lnTo>
                  <a:lnTo>
                    <a:pt x="4435" y="34450"/>
                  </a:lnTo>
                  <a:lnTo>
                    <a:pt x="0" y="56387"/>
                  </a:lnTo>
                  <a:lnTo>
                    <a:pt x="0" y="281939"/>
                  </a:lnTo>
                  <a:lnTo>
                    <a:pt x="4435" y="303877"/>
                  </a:lnTo>
                  <a:lnTo>
                    <a:pt x="16525" y="321802"/>
                  </a:lnTo>
                  <a:lnTo>
                    <a:pt x="34450" y="333892"/>
                  </a:lnTo>
                  <a:lnTo>
                    <a:pt x="56387" y="338327"/>
                  </a:lnTo>
                  <a:lnTo>
                    <a:pt x="711707" y="338327"/>
                  </a:lnTo>
                  <a:lnTo>
                    <a:pt x="733645" y="333892"/>
                  </a:lnTo>
                  <a:lnTo>
                    <a:pt x="751570" y="321802"/>
                  </a:lnTo>
                  <a:lnTo>
                    <a:pt x="763660" y="303877"/>
                  </a:lnTo>
                  <a:lnTo>
                    <a:pt x="768095" y="281939"/>
                  </a:lnTo>
                  <a:lnTo>
                    <a:pt x="768095" y="56387"/>
                  </a:lnTo>
                  <a:lnTo>
                    <a:pt x="763660" y="34450"/>
                  </a:lnTo>
                  <a:lnTo>
                    <a:pt x="751570" y="16525"/>
                  </a:lnTo>
                  <a:lnTo>
                    <a:pt x="733645" y="4435"/>
                  </a:lnTo>
                  <a:lnTo>
                    <a:pt x="711707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522463" y="2142744"/>
              <a:ext cx="768350" cy="338455"/>
            </a:xfrm>
            <a:custGeom>
              <a:avLst/>
              <a:gdLst/>
              <a:ahLst/>
              <a:cxnLst/>
              <a:rect l="l" t="t" r="r" b="b"/>
              <a:pathLst>
                <a:path w="768350" h="338455">
                  <a:moveTo>
                    <a:pt x="0" y="56387"/>
                  </a:moveTo>
                  <a:lnTo>
                    <a:pt x="4435" y="34450"/>
                  </a:lnTo>
                  <a:lnTo>
                    <a:pt x="16525" y="16525"/>
                  </a:lnTo>
                  <a:lnTo>
                    <a:pt x="34450" y="4435"/>
                  </a:lnTo>
                  <a:lnTo>
                    <a:pt x="56387" y="0"/>
                  </a:lnTo>
                  <a:lnTo>
                    <a:pt x="711707" y="0"/>
                  </a:lnTo>
                  <a:lnTo>
                    <a:pt x="733645" y="4435"/>
                  </a:lnTo>
                  <a:lnTo>
                    <a:pt x="751570" y="16525"/>
                  </a:lnTo>
                  <a:lnTo>
                    <a:pt x="763660" y="34450"/>
                  </a:lnTo>
                  <a:lnTo>
                    <a:pt x="768095" y="56387"/>
                  </a:lnTo>
                  <a:lnTo>
                    <a:pt x="768095" y="281939"/>
                  </a:lnTo>
                  <a:lnTo>
                    <a:pt x="763660" y="303877"/>
                  </a:lnTo>
                  <a:lnTo>
                    <a:pt x="751570" y="321802"/>
                  </a:lnTo>
                  <a:lnTo>
                    <a:pt x="733645" y="333892"/>
                  </a:lnTo>
                  <a:lnTo>
                    <a:pt x="711707" y="338327"/>
                  </a:lnTo>
                  <a:lnTo>
                    <a:pt x="56387" y="338327"/>
                  </a:lnTo>
                  <a:lnTo>
                    <a:pt x="34450" y="333892"/>
                  </a:lnTo>
                  <a:lnTo>
                    <a:pt x="16525" y="321802"/>
                  </a:lnTo>
                  <a:lnTo>
                    <a:pt x="4435" y="303877"/>
                  </a:lnTo>
                  <a:lnTo>
                    <a:pt x="0" y="281939"/>
                  </a:lnTo>
                  <a:lnTo>
                    <a:pt x="0" y="563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7618603" y="2146808"/>
            <a:ext cx="579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Buyer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125211" y="6338315"/>
            <a:ext cx="1694814" cy="370840"/>
          </a:xfrm>
          <a:custGeom>
            <a:avLst/>
            <a:gdLst/>
            <a:ahLst/>
            <a:cxnLst/>
            <a:rect l="l" t="t" r="r" b="b"/>
            <a:pathLst>
              <a:path w="1694815" h="370840">
                <a:moveTo>
                  <a:pt x="1694688" y="0"/>
                </a:moveTo>
                <a:lnTo>
                  <a:pt x="0" y="0"/>
                </a:lnTo>
                <a:lnTo>
                  <a:pt x="0" y="370332"/>
                </a:lnTo>
                <a:lnTo>
                  <a:pt x="1694688" y="370332"/>
                </a:lnTo>
                <a:lnTo>
                  <a:pt x="1694688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object 49"/>
          <p:cNvGrpSpPr/>
          <p:nvPr/>
        </p:nvGrpSpPr>
        <p:grpSpPr>
          <a:xfrm>
            <a:off x="4843271" y="1245108"/>
            <a:ext cx="3237230" cy="1704339"/>
            <a:chOff x="4843271" y="1245108"/>
            <a:chExt cx="3237230" cy="1704339"/>
          </a:xfrm>
        </p:grpSpPr>
        <p:sp>
          <p:nvSpPr>
            <p:cNvPr id="50" name="object 50"/>
            <p:cNvSpPr/>
            <p:nvPr/>
          </p:nvSpPr>
          <p:spPr>
            <a:xfrm>
              <a:off x="6204966" y="1245107"/>
              <a:ext cx="1716405" cy="1024255"/>
            </a:xfrm>
            <a:custGeom>
              <a:avLst/>
              <a:gdLst/>
              <a:ahLst/>
              <a:cxnLst/>
              <a:rect l="l" t="t" r="r" b="b"/>
              <a:pathLst>
                <a:path w="1716404" h="1024255">
                  <a:moveTo>
                    <a:pt x="1317371" y="980694"/>
                  </a:moveTo>
                  <a:lnTo>
                    <a:pt x="1288415" y="966216"/>
                  </a:lnTo>
                  <a:lnTo>
                    <a:pt x="1230503" y="937260"/>
                  </a:lnTo>
                  <a:lnTo>
                    <a:pt x="1230503" y="966216"/>
                  </a:lnTo>
                  <a:lnTo>
                    <a:pt x="0" y="966216"/>
                  </a:lnTo>
                  <a:lnTo>
                    <a:pt x="0" y="995172"/>
                  </a:lnTo>
                  <a:lnTo>
                    <a:pt x="1230503" y="995172"/>
                  </a:lnTo>
                  <a:lnTo>
                    <a:pt x="1230503" y="1024128"/>
                  </a:lnTo>
                  <a:lnTo>
                    <a:pt x="1288415" y="995172"/>
                  </a:lnTo>
                  <a:lnTo>
                    <a:pt x="1317371" y="980694"/>
                  </a:lnTo>
                  <a:close/>
                </a:path>
                <a:path w="1716404" h="1024255">
                  <a:moveTo>
                    <a:pt x="1716405" y="28956"/>
                  </a:moveTo>
                  <a:lnTo>
                    <a:pt x="86868" y="28956"/>
                  </a:lnTo>
                  <a:lnTo>
                    <a:pt x="86868" y="0"/>
                  </a:lnTo>
                  <a:lnTo>
                    <a:pt x="0" y="43434"/>
                  </a:lnTo>
                  <a:lnTo>
                    <a:pt x="86868" y="86868"/>
                  </a:lnTo>
                  <a:lnTo>
                    <a:pt x="86868" y="57912"/>
                  </a:lnTo>
                  <a:lnTo>
                    <a:pt x="1687449" y="57912"/>
                  </a:lnTo>
                  <a:lnTo>
                    <a:pt x="1687449" y="897890"/>
                  </a:lnTo>
                  <a:lnTo>
                    <a:pt x="1716405" y="897890"/>
                  </a:lnTo>
                  <a:lnTo>
                    <a:pt x="1716405" y="57912"/>
                  </a:lnTo>
                  <a:lnTo>
                    <a:pt x="1716405" y="43434"/>
                  </a:lnTo>
                  <a:lnTo>
                    <a:pt x="1716405" y="28956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95899" y="1644396"/>
              <a:ext cx="330708" cy="34594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9539" y="1482852"/>
              <a:ext cx="330707" cy="34594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43271" y="2602991"/>
              <a:ext cx="330708" cy="34594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73495" y="2598419"/>
              <a:ext cx="330708" cy="345948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5125211" y="6338315"/>
            <a:ext cx="1694814" cy="37084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84175">
              <a:lnSpc>
                <a:spcPts val="2105"/>
              </a:lnSpc>
            </a:pPr>
            <a:r>
              <a:rPr sz="2700" baseline="-12345" dirty="0">
                <a:solidFill>
                  <a:srgbClr val="001F5F"/>
                </a:solidFill>
                <a:latin typeface="Arial MT"/>
                <a:cs typeface="Arial MT"/>
              </a:rPr>
              <a:t>=</a:t>
            </a:r>
            <a:r>
              <a:rPr sz="2700" spc="-487" baseline="-123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latin typeface="Calibri"/>
                <a:cs typeface="Calibri"/>
              </a:rPr>
              <a:t>Cashless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Transaction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509009" y="688086"/>
            <a:ext cx="0" cy="5645150"/>
          </a:xfrm>
          <a:custGeom>
            <a:avLst/>
            <a:gdLst/>
            <a:ahLst/>
            <a:cxnLst/>
            <a:rect l="l" t="t" r="r" b="b"/>
            <a:pathLst>
              <a:path h="5645150">
                <a:moveTo>
                  <a:pt x="0" y="0"/>
                </a:moveTo>
                <a:lnTo>
                  <a:pt x="0" y="5645035"/>
                </a:lnTo>
              </a:path>
            </a:pathLst>
          </a:custGeom>
          <a:ln w="28956">
            <a:solidFill>
              <a:srgbClr val="C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500871" y="3047"/>
            <a:ext cx="3691254" cy="6855459"/>
          </a:xfrm>
          <a:custGeom>
            <a:avLst/>
            <a:gdLst/>
            <a:ahLst/>
            <a:cxnLst/>
            <a:rect l="l" t="t" r="r" b="b"/>
            <a:pathLst>
              <a:path w="3691254" h="6855459">
                <a:moveTo>
                  <a:pt x="3691127" y="0"/>
                </a:moveTo>
                <a:lnTo>
                  <a:pt x="0" y="0"/>
                </a:lnTo>
                <a:lnTo>
                  <a:pt x="0" y="6854950"/>
                </a:lnTo>
                <a:lnTo>
                  <a:pt x="3691127" y="6854950"/>
                </a:lnTo>
                <a:lnTo>
                  <a:pt x="3691127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8" name="object 5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57215" y="6347459"/>
            <a:ext cx="332232" cy="345948"/>
          </a:xfrm>
          <a:prstGeom prst="rect">
            <a:avLst/>
          </a:prstGeom>
        </p:spPr>
      </p:pic>
      <p:sp>
        <p:nvSpPr>
          <p:cNvPr id="59" name="object 59"/>
          <p:cNvSpPr/>
          <p:nvPr/>
        </p:nvSpPr>
        <p:spPr>
          <a:xfrm>
            <a:off x="8440673" y="688086"/>
            <a:ext cx="0" cy="5645150"/>
          </a:xfrm>
          <a:custGeom>
            <a:avLst/>
            <a:gdLst/>
            <a:ahLst/>
            <a:cxnLst/>
            <a:rect l="l" t="t" r="r" b="b"/>
            <a:pathLst>
              <a:path h="5645150">
                <a:moveTo>
                  <a:pt x="0" y="0"/>
                </a:moveTo>
                <a:lnTo>
                  <a:pt x="0" y="5645035"/>
                </a:lnTo>
              </a:path>
            </a:pathLst>
          </a:custGeom>
          <a:ln w="28956">
            <a:solidFill>
              <a:srgbClr val="C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9259823" y="441959"/>
            <a:ext cx="2321560" cy="388620"/>
          </a:xfrm>
          <a:prstGeom prst="rect">
            <a:avLst/>
          </a:prstGeom>
          <a:solidFill>
            <a:srgbClr val="C7E33B"/>
          </a:solidFill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78435">
              <a:lnSpc>
                <a:spcPts val="1440"/>
              </a:lnSpc>
            </a:pPr>
            <a:r>
              <a:rPr sz="1400" b="1" spc="-10" dirty="0">
                <a:latin typeface="Calibri"/>
                <a:cs typeface="Calibri"/>
              </a:rPr>
              <a:t>Movement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of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Loan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Fund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0" dirty="0">
                <a:latin typeface="Calibri"/>
                <a:cs typeface="Calibri"/>
              </a:rPr>
              <a:t>&amp;</a:t>
            </a:r>
            <a:endParaRPr sz="1400">
              <a:latin typeface="Calibri"/>
              <a:cs typeface="Calibri"/>
            </a:endParaRPr>
          </a:p>
          <a:p>
            <a:pPr marL="176530">
              <a:lnSpc>
                <a:spcPts val="1620"/>
              </a:lnSpc>
            </a:pPr>
            <a:r>
              <a:rPr sz="1400" b="1" dirty="0">
                <a:latin typeface="Calibri"/>
                <a:cs typeface="Calibri"/>
              </a:rPr>
              <a:t>its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return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within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crop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cycle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9532366" y="1016253"/>
            <a:ext cx="1808480" cy="351155"/>
            <a:chOff x="9532366" y="1016253"/>
            <a:chExt cx="1808480" cy="351155"/>
          </a:xfrm>
        </p:grpSpPr>
        <p:sp>
          <p:nvSpPr>
            <p:cNvPr id="62" name="object 62"/>
            <p:cNvSpPr/>
            <p:nvPr/>
          </p:nvSpPr>
          <p:spPr>
            <a:xfrm>
              <a:off x="9538716" y="1022603"/>
              <a:ext cx="1795780" cy="338455"/>
            </a:xfrm>
            <a:custGeom>
              <a:avLst/>
              <a:gdLst/>
              <a:ahLst/>
              <a:cxnLst/>
              <a:rect l="l" t="t" r="r" b="b"/>
              <a:pathLst>
                <a:path w="1795779" h="338455">
                  <a:moveTo>
                    <a:pt x="1738883" y="0"/>
                  </a:moveTo>
                  <a:lnTo>
                    <a:pt x="56387" y="0"/>
                  </a:lnTo>
                  <a:lnTo>
                    <a:pt x="34450" y="4435"/>
                  </a:lnTo>
                  <a:lnTo>
                    <a:pt x="16525" y="16525"/>
                  </a:lnTo>
                  <a:lnTo>
                    <a:pt x="4435" y="34450"/>
                  </a:lnTo>
                  <a:lnTo>
                    <a:pt x="0" y="56387"/>
                  </a:lnTo>
                  <a:lnTo>
                    <a:pt x="0" y="281940"/>
                  </a:lnTo>
                  <a:lnTo>
                    <a:pt x="4435" y="303877"/>
                  </a:lnTo>
                  <a:lnTo>
                    <a:pt x="16525" y="321802"/>
                  </a:lnTo>
                  <a:lnTo>
                    <a:pt x="34450" y="333892"/>
                  </a:lnTo>
                  <a:lnTo>
                    <a:pt x="56387" y="338328"/>
                  </a:lnTo>
                  <a:lnTo>
                    <a:pt x="1738883" y="338328"/>
                  </a:lnTo>
                  <a:lnTo>
                    <a:pt x="1760821" y="333892"/>
                  </a:lnTo>
                  <a:lnTo>
                    <a:pt x="1778746" y="321802"/>
                  </a:lnTo>
                  <a:lnTo>
                    <a:pt x="1790836" y="303877"/>
                  </a:lnTo>
                  <a:lnTo>
                    <a:pt x="1795272" y="281940"/>
                  </a:lnTo>
                  <a:lnTo>
                    <a:pt x="1795272" y="56387"/>
                  </a:lnTo>
                  <a:lnTo>
                    <a:pt x="1790836" y="34450"/>
                  </a:lnTo>
                  <a:lnTo>
                    <a:pt x="1778746" y="16525"/>
                  </a:lnTo>
                  <a:lnTo>
                    <a:pt x="1760821" y="4435"/>
                  </a:lnTo>
                  <a:lnTo>
                    <a:pt x="1738883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538716" y="1022603"/>
              <a:ext cx="1795780" cy="338455"/>
            </a:xfrm>
            <a:custGeom>
              <a:avLst/>
              <a:gdLst/>
              <a:ahLst/>
              <a:cxnLst/>
              <a:rect l="l" t="t" r="r" b="b"/>
              <a:pathLst>
                <a:path w="1795779" h="338455">
                  <a:moveTo>
                    <a:pt x="0" y="56387"/>
                  </a:moveTo>
                  <a:lnTo>
                    <a:pt x="4435" y="34450"/>
                  </a:lnTo>
                  <a:lnTo>
                    <a:pt x="16525" y="16525"/>
                  </a:lnTo>
                  <a:lnTo>
                    <a:pt x="34450" y="4435"/>
                  </a:lnTo>
                  <a:lnTo>
                    <a:pt x="56387" y="0"/>
                  </a:lnTo>
                  <a:lnTo>
                    <a:pt x="1738883" y="0"/>
                  </a:lnTo>
                  <a:lnTo>
                    <a:pt x="1760821" y="4435"/>
                  </a:lnTo>
                  <a:lnTo>
                    <a:pt x="1778746" y="16525"/>
                  </a:lnTo>
                  <a:lnTo>
                    <a:pt x="1790836" y="34450"/>
                  </a:lnTo>
                  <a:lnTo>
                    <a:pt x="1795272" y="56387"/>
                  </a:lnTo>
                  <a:lnTo>
                    <a:pt x="1795272" y="281940"/>
                  </a:lnTo>
                  <a:lnTo>
                    <a:pt x="1790836" y="303877"/>
                  </a:lnTo>
                  <a:lnTo>
                    <a:pt x="1778746" y="321802"/>
                  </a:lnTo>
                  <a:lnTo>
                    <a:pt x="1760821" y="333892"/>
                  </a:lnTo>
                  <a:lnTo>
                    <a:pt x="1738883" y="338328"/>
                  </a:lnTo>
                  <a:lnTo>
                    <a:pt x="56387" y="338328"/>
                  </a:lnTo>
                  <a:lnTo>
                    <a:pt x="34450" y="333892"/>
                  </a:lnTo>
                  <a:lnTo>
                    <a:pt x="16525" y="321802"/>
                  </a:lnTo>
                  <a:lnTo>
                    <a:pt x="4435" y="303877"/>
                  </a:lnTo>
                  <a:lnTo>
                    <a:pt x="0" y="281940"/>
                  </a:lnTo>
                  <a:lnTo>
                    <a:pt x="0" y="563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9648190" y="1002030"/>
            <a:ext cx="157797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860" marR="5080" indent="-10795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Calibri"/>
                <a:cs typeface="Calibri"/>
              </a:rPr>
              <a:t>Working</a:t>
            </a:r>
            <a:r>
              <a:rPr sz="1100" b="1" spc="-3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Capital</a:t>
            </a:r>
            <a:r>
              <a:rPr sz="1100" b="1" spc="-3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Loan</a:t>
            </a:r>
            <a:r>
              <a:rPr sz="1100" b="1" spc="-35" dirty="0">
                <a:latin typeface="Calibri"/>
                <a:cs typeface="Calibri"/>
              </a:rPr>
              <a:t> </a:t>
            </a:r>
            <a:r>
              <a:rPr sz="1100" b="1" spc="-20" dirty="0">
                <a:latin typeface="Calibri"/>
                <a:cs typeface="Calibri"/>
              </a:rPr>
              <a:t>from </a:t>
            </a:r>
            <a:r>
              <a:rPr sz="1100" b="1" dirty="0">
                <a:latin typeface="Calibri"/>
                <a:cs typeface="Calibri"/>
              </a:rPr>
              <a:t>Bank</a:t>
            </a:r>
            <a:r>
              <a:rPr sz="1100" b="1" spc="-3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(70%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of</a:t>
            </a:r>
            <a:r>
              <a:rPr sz="1100" b="1" spc="-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Project</a:t>
            </a:r>
            <a:r>
              <a:rPr sz="1100" b="1" spc="-40" dirty="0">
                <a:latin typeface="Calibri"/>
                <a:cs typeface="Calibri"/>
              </a:rPr>
              <a:t> </a:t>
            </a:r>
            <a:r>
              <a:rPr sz="1100" b="1" spc="-20" dirty="0">
                <a:latin typeface="Calibri"/>
                <a:cs typeface="Calibri"/>
              </a:rPr>
              <a:t>Cost)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9672573" y="1729485"/>
            <a:ext cx="1526540" cy="369570"/>
            <a:chOff x="9672573" y="1729485"/>
            <a:chExt cx="1526540" cy="369570"/>
          </a:xfrm>
        </p:grpSpPr>
        <p:sp>
          <p:nvSpPr>
            <p:cNvPr id="66" name="object 66"/>
            <p:cNvSpPr/>
            <p:nvPr/>
          </p:nvSpPr>
          <p:spPr>
            <a:xfrm>
              <a:off x="9678923" y="1735835"/>
              <a:ext cx="1513840" cy="356870"/>
            </a:xfrm>
            <a:custGeom>
              <a:avLst/>
              <a:gdLst/>
              <a:ahLst/>
              <a:cxnLst/>
              <a:rect l="l" t="t" r="r" b="b"/>
              <a:pathLst>
                <a:path w="1513840" h="356869">
                  <a:moveTo>
                    <a:pt x="1453896" y="0"/>
                  </a:moveTo>
                  <a:lnTo>
                    <a:pt x="59435" y="0"/>
                  </a:lnTo>
                  <a:lnTo>
                    <a:pt x="36325" y="4679"/>
                  </a:lnTo>
                  <a:lnTo>
                    <a:pt x="17430" y="17430"/>
                  </a:lnTo>
                  <a:lnTo>
                    <a:pt x="4679" y="36325"/>
                  </a:lnTo>
                  <a:lnTo>
                    <a:pt x="0" y="59436"/>
                  </a:lnTo>
                  <a:lnTo>
                    <a:pt x="0" y="297179"/>
                  </a:lnTo>
                  <a:lnTo>
                    <a:pt x="4679" y="320290"/>
                  </a:lnTo>
                  <a:lnTo>
                    <a:pt x="17430" y="339185"/>
                  </a:lnTo>
                  <a:lnTo>
                    <a:pt x="36325" y="351936"/>
                  </a:lnTo>
                  <a:lnTo>
                    <a:pt x="59435" y="356615"/>
                  </a:lnTo>
                  <a:lnTo>
                    <a:pt x="1453896" y="356615"/>
                  </a:lnTo>
                  <a:lnTo>
                    <a:pt x="1477006" y="351936"/>
                  </a:lnTo>
                  <a:lnTo>
                    <a:pt x="1495901" y="339185"/>
                  </a:lnTo>
                  <a:lnTo>
                    <a:pt x="1508652" y="320290"/>
                  </a:lnTo>
                  <a:lnTo>
                    <a:pt x="1513331" y="297179"/>
                  </a:lnTo>
                  <a:lnTo>
                    <a:pt x="1513331" y="59436"/>
                  </a:lnTo>
                  <a:lnTo>
                    <a:pt x="1508652" y="36325"/>
                  </a:lnTo>
                  <a:lnTo>
                    <a:pt x="1495901" y="17430"/>
                  </a:lnTo>
                  <a:lnTo>
                    <a:pt x="1477006" y="4679"/>
                  </a:lnTo>
                  <a:lnTo>
                    <a:pt x="1453896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9678923" y="1735835"/>
              <a:ext cx="1513840" cy="356870"/>
            </a:xfrm>
            <a:custGeom>
              <a:avLst/>
              <a:gdLst/>
              <a:ahLst/>
              <a:cxnLst/>
              <a:rect l="l" t="t" r="r" b="b"/>
              <a:pathLst>
                <a:path w="1513840" h="356869">
                  <a:moveTo>
                    <a:pt x="0" y="59436"/>
                  </a:moveTo>
                  <a:lnTo>
                    <a:pt x="4679" y="36325"/>
                  </a:lnTo>
                  <a:lnTo>
                    <a:pt x="17430" y="17430"/>
                  </a:lnTo>
                  <a:lnTo>
                    <a:pt x="36325" y="4679"/>
                  </a:lnTo>
                  <a:lnTo>
                    <a:pt x="59435" y="0"/>
                  </a:lnTo>
                  <a:lnTo>
                    <a:pt x="1453896" y="0"/>
                  </a:lnTo>
                  <a:lnTo>
                    <a:pt x="1477006" y="4679"/>
                  </a:lnTo>
                  <a:lnTo>
                    <a:pt x="1495901" y="17430"/>
                  </a:lnTo>
                  <a:lnTo>
                    <a:pt x="1508652" y="36325"/>
                  </a:lnTo>
                  <a:lnTo>
                    <a:pt x="1513331" y="59436"/>
                  </a:lnTo>
                  <a:lnTo>
                    <a:pt x="1513331" y="297179"/>
                  </a:lnTo>
                  <a:lnTo>
                    <a:pt x="1508652" y="320290"/>
                  </a:lnTo>
                  <a:lnTo>
                    <a:pt x="1495901" y="339185"/>
                  </a:lnTo>
                  <a:lnTo>
                    <a:pt x="1477006" y="351936"/>
                  </a:lnTo>
                  <a:lnTo>
                    <a:pt x="1453896" y="356615"/>
                  </a:lnTo>
                  <a:lnTo>
                    <a:pt x="59435" y="356615"/>
                  </a:lnTo>
                  <a:lnTo>
                    <a:pt x="36325" y="351936"/>
                  </a:lnTo>
                  <a:lnTo>
                    <a:pt x="17430" y="339185"/>
                  </a:lnTo>
                  <a:lnTo>
                    <a:pt x="4679" y="320290"/>
                  </a:lnTo>
                  <a:lnTo>
                    <a:pt x="0" y="297179"/>
                  </a:lnTo>
                  <a:lnTo>
                    <a:pt x="0" y="59436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9896347" y="1731975"/>
            <a:ext cx="1080770" cy="347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₹</a:t>
            </a:r>
            <a:r>
              <a:rPr sz="105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14</a:t>
            </a:r>
            <a:r>
              <a:rPr sz="105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Lakhs</a:t>
            </a:r>
            <a:r>
              <a:rPr sz="105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spc="-20" dirty="0">
                <a:solidFill>
                  <a:srgbClr val="001F5F"/>
                </a:solidFill>
                <a:latin typeface="Calibri"/>
                <a:cs typeface="Calibri"/>
              </a:rPr>
              <a:t>Loan</a:t>
            </a:r>
            <a:endParaRPr sz="10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Amount</a:t>
            </a:r>
            <a:r>
              <a:rPr sz="105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from</a:t>
            </a:r>
            <a:r>
              <a:rPr sz="105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spc="-20" dirty="0">
                <a:solidFill>
                  <a:srgbClr val="001F5F"/>
                </a:solidFill>
                <a:latin typeface="Calibri"/>
                <a:cs typeface="Calibri"/>
              </a:rPr>
              <a:t>Bank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8616442" y="1361694"/>
            <a:ext cx="1864360" cy="1726564"/>
            <a:chOff x="8616442" y="1361694"/>
            <a:chExt cx="1864360" cy="1726564"/>
          </a:xfrm>
        </p:grpSpPr>
        <p:sp>
          <p:nvSpPr>
            <p:cNvPr id="70" name="object 70"/>
            <p:cNvSpPr/>
            <p:nvPr/>
          </p:nvSpPr>
          <p:spPr>
            <a:xfrm>
              <a:off x="10393807" y="1361694"/>
              <a:ext cx="86995" cy="375285"/>
            </a:xfrm>
            <a:custGeom>
              <a:avLst/>
              <a:gdLst/>
              <a:ahLst/>
              <a:cxnLst/>
              <a:rect l="l" t="t" r="r" b="b"/>
              <a:pathLst>
                <a:path w="86995" h="375285">
                  <a:moveTo>
                    <a:pt x="0" y="288163"/>
                  </a:moveTo>
                  <a:lnTo>
                    <a:pt x="43307" y="375157"/>
                  </a:lnTo>
                  <a:lnTo>
                    <a:pt x="79607" y="302767"/>
                  </a:lnTo>
                  <a:lnTo>
                    <a:pt x="28956" y="302767"/>
                  </a:lnTo>
                  <a:lnTo>
                    <a:pt x="28986" y="288205"/>
                  </a:lnTo>
                  <a:lnTo>
                    <a:pt x="0" y="288163"/>
                  </a:lnTo>
                  <a:close/>
                </a:path>
                <a:path w="86995" h="375285">
                  <a:moveTo>
                    <a:pt x="28986" y="288205"/>
                  </a:moveTo>
                  <a:lnTo>
                    <a:pt x="28956" y="302767"/>
                  </a:lnTo>
                  <a:lnTo>
                    <a:pt x="57912" y="302767"/>
                  </a:lnTo>
                  <a:lnTo>
                    <a:pt x="57942" y="288247"/>
                  </a:lnTo>
                  <a:lnTo>
                    <a:pt x="28986" y="288205"/>
                  </a:lnTo>
                  <a:close/>
                </a:path>
                <a:path w="86995" h="375285">
                  <a:moveTo>
                    <a:pt x="57942" y="288247"/>
                  </a:moveTo>
                  <a:lnTo>
                    <a:pt x="57912" y="302767"/>
                  </a:lnTo>
                  <a:lnTo>
                    <a:pt x="79607" y="302767"/>
                  </a:lnTo>
                  <a:lnTo>
                    <a:pt x="86868" y="288289"/>
                  </a:lnTo>
                  <a:lnTo>
                    <a:pt x="57942" y="288247"/>
                  </a:lnTo>
                  <a:close/>
                </a:path>
                <a:path w="86995" h="375285">
                  <a:moveTo>
                    <a:pt x="58547" y="0"/>
                  </a:moveTo>
                  <a:lnTo>
                    <a:pt x="29591" y="0"/>
                  </a:lnTo>
                  <a:lnTo>
                    <a:pt x="28986" y="288205"/>
                  </a:lnTo>
                  <a:lnTo>
                    <a:pt x="57942" y="288247"/>
                  </a:lnTo>
                  <a:lnTo>
                    <a:pt x="58547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622792" y="2613660"/>
              <a:ext cx="1666239" cy="467995"/>
            </a:xfrm>
            <a:custGeom>
              <a:avLst/>
              <a:gdLst/>
              <a:ahLst/>
              <a:cxnLst/>
              <a:rect l="l" t="t" r="r" b="b"/>
              <a:pathLst>
                <a:path w="1666240" h="467994">
                  <a:moveTo>
                    <a:pt x="1587753" y="0"/>
                  </a:moveTo>
                  <a:lnTo>
                    <a:pt x="77977" y="0"/>
                  </a:lnTo>
                  <a:lnTo>
                    <a:pt x="47630" y="6129"/>
                  </a:lnTo>
                  <a:lnTo>
                    <a:pt x="22844" y="22844"/>
                  </a:lnTo>
                  <a:lnTo>
                    <a:pt x="6129" y="47630"/>
                  </a:lnTo>
                  <a:lnTo>
                    <a:pt x="0" y="77977"/>
                  </a:lnTo>
                  <a:lnTo>
                    <a:pt x="0" y="389889"/>
                  </a:lnTo>
                  <a:lnTo>
                    <a:pt x="6129" y="420237"/>
                  </a:lnTo>
                  <a:lnTo>
                    <a:pt x="22844" y="445023"/>
                  </a:lnTo>
                  <a:lnTo>
                    <a:pt x="47630" y="461738"/>
                  </a:lnTo>
                  <a:lnTo>
                    <a:pt x="77977" y="467867"/>
                  </a:lnTo>
                  <a:lnTo>
                    <a:pt x="1587753" y="467867"/>
                  </a:lnTo>
                  <a:lnTo>
                    <a:pt x="1618101" y="461738"/>
                  </a:lnTo>
                  <a:lnTo>
                    <a:pt x="1642887" y="445023"/>
                  </a:lnTo>
                  <a:lnTo>
                    <a:pt x="1659602" y="420237"/>
                  </a:lnTo>
                  <a:lnTo>
                    <a:pt x="1665731" y="389889"/>
                  </a:lnTo>
                  <a:lnTo>
                    <a:pt x="1665731" y="77977"/>
                  </a:lnTo>
                  <a:lnTo>
                    <a:pt x="1659602" y="47630"/>
                  </a:lnTo>
                  <a:lnTo>
                    <a:pt x="1642887" y="22844"/>
                  </a:lnTo>
                  <a:lnTo>
                    <a:pt x="1618101" y="6129"/>
                  </a:lnTo>
                  <a:lnTo>
                    <a:pt x="1587753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622792" y="2613660"/>
              <a:ext cx="1666239" cy="467995"/>
            </a:xfrm>
            <a:custGeom>
              <a:avLst/>
              <a:gdLst/>
              <a:ahLst/>
              <a:cxnLst/>
              <a:rect l="l" t="t" r="r" b="b"/>
              <a:pathLst>
                <a:path w="1666240" h="467994">
                  <a:moveTo>
                    <a:pt x="0" y="77977"/>
                  </a:moveTo>
                  <a:lnTo>
                    <a:pt x="6129" y="47630"/>
                  </a:lnTo>
                  <a:lnTo>
                    <a:pt x="22844" y="22844"/>
                  </a:lnTo>
                  <a:lnTo>
                    <a:pt x="47630" y="6129"/>
                  </a:lnTo>
                  <a:lnTo>
                    <a:pt x="77977" y="0"/>
                  </a:lnTo>
                  <a:lnTo>
                    <a:pt x="1587753" y="0"/>
                  </a:lnTo>
                  <a:lnTo>
                    <a:pt x="1618101" y="6129"/>
                  </a:lnTo>
                  <a:lnTo>
                    <a:pt x="1642887" y="22844"/>
                  </a:lnTo>
                  <a:lnTo>
                    <a:pt x="1659602" y="47630"/>
                  </a:lnTo>
                  <a:lnTo>
                    <a:pt x="1665731" y="77977"/>
                  </a:lnTo>
                  <a:lnTo>
                    <a:pt x="1665731" y="389889"/>
                  </a:lnTo>
                  <a:lnTo>
                    <a:pt x="1659602" y="420237"/>
                  </a:lnTo>
                  <a:lnTo>
                    <a:pt x="1642887" y="445023"/>
                  </a:lnTo>
                  <a:lnTo>
                    <a:pt x="1618101" y="461738"/>
                  </a:lnTo>
                  <a:lnTo>
                    <a:pt x="1587753" y="467867"/>
                  </a:lnTo>
                  <a:lnTo>
                    <a:pt x="77977" y="467867"/>
                  </a:lnTo>
                  <a:lnTo>
                    <a:pt x="47630" y="461738"/>
                  </a:lnTo>
                  <a:lnTo>
                    <a:pt x="22844" y="445023"/>
                  </a:lnTo>
                  <a:lnTo>
                    <a:pt x="6129" y="420237"/>
                  </a:lnTo>
                  <a:lnTo>
                    <a:pt x="0" y="389889"/>
                  </a:lnTo>
                  <a:lnTo>
                    <a:pt x="0" y="7797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8725661" y="2658618"/>
            <a:ext cx="143002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175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Vendor</a:t>
            </a:r>
            <a:r>
              <a:rPr sz="11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11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₹</a:t>
            </a:r>
            <a:r>
              <a:rPr sz="11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11</a:t>
            </a:r>
            <a:r>
              <a:rPr sz="11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20" dirty="0">
                <a:solidFill>
                  <a:srgbClr val="001F5F"/>
                </a:solidFill>
                <a:latin typeface="Calibri"/>
                <a:cs typeface="Calibri"/>
              </a:rPr>
              <a:t>Lakhs </a:t>
            </a:r>
            <a:r>
              <a:rPr sz="1100" b="1" spc="-10" dirty="0">
                <a:solidFill>
                  <a:srgbClr val="001F5F"/>
                </a:solidFill>
                <a:latin typeface="Calibri"/>
                <a:cs typeface="Calibri"/>
              </a:rPr>
              <a:t>Professionals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11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₹</a:t>
            </a:r>
            <a:r>
              <a:rPr sz="11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r>
              <a:rPr sz="11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20" dirty="0">
                <a:solidFill>
                  <a:srgbClr val="001F5F"/>
                </a:solidFill>
                <a:latin typeface="Calibri"/>
                <a:cs typeface="Calibri"/>
              </a:rPr>
              <a:t>Lakhs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8567673" y="2093214"/>
            <a:ext cx="1882775" cy="1744980"/>
            <a:chOff x="8567673" y="2093214"/>
            <a:chExt cx="1882775" cy="1744980"/>
          </a:xfrm>
        </p:grpSpPr>
        <p:sp>
          <p:nvSpPr>
            <p:cNvPr id="75" name="object 75"/>
            <p:cNvSpPr/>
            <p:nvPr/>
          </p:nvSpPr>
          <p:spPr>
            <a:xfrm>
              <a:off x="9412223" y="2093214"/>
              <a:ext cx="1038225" cy="521334"/>
            </a:xfrm>
            <a:custGeom>
              <a:avLst/>
              <a:gdLst/>
              <a:ahLst/>
              <a:cxnLst/>
              <a:rect l="l" t="t" r="r" b="b"/>
              <a:pathLst>
                <a:path w="1038225" h="521335">
                  <a:moveTo>
                    <a:pt x="28955" y="434213"/>
                  </a:moveTo>
                  <a:lnTo>
                    <a:pt x="0" y="434213"/>
                  </a:lnTo>
                  <a:lnTo>
                    <a:pt x="43433" y="521081"/>
                  </a:lnTo>
                  <a:lnTo>
                    <a:pt x="79628" y="448690"/>
                  </a:lnTo>
                  <a:lnTo>
                    <a:pt x="28955" y="448690"/>
                  </a:lnTo>
                  <a:lnTo>
                    <a:pt x="28955" y="434213"/>
                  </a:lnTo>
                  <a:close/>
                </a:path>
                <a:path w="1038225" h="521335">
                  <a:moveTo>
                    <a:pt x="1009015" y="246125"/>
                  </a:moveTo>
                  <a:lnTo>
                    <a:pt x="28955" y="246125"/>
                  </a:lnTo>
                  <a:lnTo>
                    <a:pt x="28955" y="448690"/>
                  </a:lnTo>
                  <a:lnTo>
                    <a:pt x="57911" y="448690"/>
                  </a:lnTo>
                  <a:lnTo>
                    <a:pt x="57911" y="275082"/>
                  </a:lnTo>
                  <a:lnTo>
                    <a:pt x="43433" y="275082"/>
                  </a:lnTo>
                  <a:lnTo>
                    <a:pt x="57911" y="260603"/>
                  </a:lnTo>
                  <a:lnTo>
                    <a:pt x="1009015" y="260603"/>
                  </a:lnTo>
                  <a:lnTo>
                    <a:pt x="1009015" y="246125"/>
                  </a:lnTo>
                  <a:close/>
                </a:path>
                <a:path w="1038225" h="521335">
                  <a:moveTo>
                    <a:pt x="86868" y="434213"/>
                  </a:moveTo>
                  <a:lnTo>
                    <a:pt x="57911" y="434213"/>
                  </a:lnTo>
                  <a:lnTo>
                    <a:pt x="57911" y="448690"/>
                  </a:lnTo>
                  <a:lnTo>
                    <a:pt x="79628" y="448690"/>
                  </a:lnTo>
                  <a:lnTo>
                    <a:pt x="86868" y="434213"/>
                  </a:lnTo>
                  <a:close/>
                </a:path>
                <a:path w="1038225" h="521335">
                  <a:moveTo>
                    <a:pt x="57911" y="260603"/>
                  </a:moveTo>
                  <a:lnTo>
                    <a:pt x="43433" y="275082"/>
                  </a:lnTo>
                  <a:lnTo>
                    <a:pt x="57911" y="275082"/>
                  </a:lnTo>
                  <a:lnTo>
                    <a:pt x="57911" y="260603"/>
                  </a:lnTo>
                  <a:close/>
                </a:path>
                <a:path w="1038225" h="521335">
                  <a:moveTo>
                    <a:pt x="1037971" y="246125"/>
                  </a:moveTo>
                  <a:lnTo>
                    <a:pt x="1023493" y="246125"/>
                  </a:lnTo>
                  <a:lnTo>
                    <a:pt x="1009015" y="260603"/>
                  </a:lnTo>
                  <a:lnTo>
                    <a:pt x="57911" y="260603"/>
                  </a:lnTo>
                  <a:lnTo>
                    <a:pt x="57911" y="275082"/>
                  </a:lnTo>
                  <a:lnTo>
                    <a:pt x="1037971" y="275082"/>
                  </a:lnTo>
                  <a:lnTo>
                    <a:pt x="1037971" y="246125"/>
                  </a:lnTo>
                  <a:close/>
                </a:path>
                <a:path w="1038225" h="521335">
                  <a:moveTo>
                    <a:pt x="1037971" y="0"/>
                  </a:moveTo>
                  <a:lnTo>
                    <a:pt x="1009015" y="0"/>
                  </a:lnTo>
                  <a:lnTo>
                    <a:pt x="1009015" y="260603"/>
                  </a:lnTo>
                  <a:lnTo>
                    <a:pt x="1023493" y="246125"/>
                  </a:lnTo>
                  <a:lnTo>
                    <a:pt x="1037971" y="246125"/>
                  </a:lnTo>
                  <a:lnTo>
                    <a:pt x="1037971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574023" y="3364992"/>
              <a:ext cx="1714500" cy="466725"/>
            </a:xfrm>
            <a:custGeom>
              <a:avLst/>
              <a:gdLst/>
              <a:ahLst/>
              <a:cxnLst/>
              <a:rect l="l" t="t" r="r" b="b"/>
              <a:pathLst>
                <a:path w="1714500" h="466725">
                  <a:moveTo>
                    <a:pt x="1636776" y="0"/>
                  </a:moveTo>
                  <a:lnTo>
                    <a:pt x="77724" y="0"/>
                  </a:lnTo>
                  <a:lnTo>
                    <a:pt x="47470" y="6107"/>
                  </a:lnTo>
                  <a:lnTo>
                    <a:pt x="22764" y="22764"/>
                  </a:lnTo>
                  <a:lnTo>
                    <a:pt x="6107" y="47470"/>
                  </a:lnTo>
                  <a:lnTo>
                    <a:pt x="0" y="77724"/>
                  </a:lnTo>
                  <a:lnTo>
                    <a:pt x="0" y="388620"/>
                  </a:lnTo>
                  <a:lnTo>
                    <a:pt x="6107" y="418873"/>
                  </a:lnTo>
                  <a:lnTo>
                    <a:pt x="22764" y="443579"/>
                  </a:lnTo>
                  <a:lnTo>
                    <a:pt x="47470" y="460236"/>
                  </a:lnTo>
                  <a:lnTo>
                    <a:pt x="77724" y="466344"/>
                  </a:lnTo>
                  <a:lnTo>
                    <a:pt x="1636776" y="466344"/>
                  </a:lnTo>
                  <a:lnTo>
                    <a:pt x="1667029" y="460236"/>
                  </a:lnTo>
                  <a:lnTo>
                    <a:pt x="1691735" y="443579"/>
                  </a:lnTo>
                  <a:lnTo>
                    <a:pt x="1708392" y="418873"/>
                  </a:lnTo>
                  <a:lnTo>
                    <a:pt x="1714500" y="388620"/>
                  </a:lnTo>
                  <a:lnTo>
                    <a:pt x="1714500" y="77724"/>
                  </a:lnTo>
                  <a:lnTo>
                    <a:pt x="1708392" y="47470"/>
                  </a:lnTo>
                  <a:lnTo>
                    <a:pt x="1691735" y="22764"/>
                  </a:lnTo>
                  <a:lnTo>
                    <a:pt x="1667029" y="6107"/>
                  </a:lnTo>
                  <a:lnTo>
                    <a:pt x="1636776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574023" y="3364992"/>
              <a:ext cx="1714500" cy="466725"/>
            </a:xfrm>
            <a:custGeom>
              <a:avLst/>
              <a:gdLst/>
              <a:ahLst/>
              <a:cxnLst/>
              <a:rect l="l" t="t" r="r" b="b"/>
              <a:pathLst>
                <a:path w="1714500" h="466725">
                  <a:moveTo>
                    <a:pt x="0" y="77724"/>
                  </a:moveTo>
                  <a:lnTo>
                    <a:pt x="6107" y="47470"/>
                  </a:lnTo>
                  <a:lnTo>
                    <a:pt x="22764" y="22764"/>
                  </a:lnTo>
                  <a:lnTo>
                    <a:pt x="47470" y="6107"/>
                  </a:lnTo>
                  <a:lnTo>
                    <a:pt x="77724" y="0"/>
                  </a:lnTo>
                  <a:lnTo>
                    <a:pt x="1636776" y="0"/>
                  </a:lnTo>
                  <a:lnTo>
                    <a:pt x="1667029" y="6107"/>
                  </a:lnTo>
                  <a:lnTo>
                    <a:pt x="1691735" y="22764"/>
                  </a:lnTo>
                  <a:lnTo>
                    <a:pt x="1708392" y="47470"/>
                  </a:lnTo>
                  <a:lnTo>
                    <a:pt x="1714500" y="77724"/>
                  </a:lnTo>
                  <a:lnTo>
                    <a:pt x="1714500" y="388620"/>
                  </a:lnTo>
                  <a:lnTo>
                    <a:pt x="1708392" y="418873"/>
                  </a:lnTo>
                  <a:lnTo>
                    <a:pt x="1691735" y="443579"/>
                  </a:lnTo>
                  <a:lnTo>
                    <a:pt x="1667029" y="460236"/>
                  </a:lnTo>
                  <a:lnTo>
                    <a:pt x="1636776" y="466344"/>
                  </a:lnTo>
                  <a:lnTo>
                    <a:pt x="77724" y="466344"/>
                  </a:lnTo>
                  <a:lnTo>
                    <a:pt x="47470" y="460236"/>
                  </a:lnTo>
                  <a:lnTo>
                    <a:pt x="22764" y="443579"/>
                  </a:lnTo>
                  <a:lnTo>
                    <a:pt x="6107" y="418873"/>
                  </a:lnTo>
                  <a:lnTo>
                    <a:pt x="0" y="388620"/>
                  </a:lnTo>
                  <a:lnTo>
                    <a:pt x="0" y="77724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8676513" y="3493389"/>
            <a:ext cx="15049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Cost</a:t>
            </a:r>
            <a:r>
              <a:rPr sz="11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11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Yield</a:t>
            </a:r>
            <a:r>
              <a:rPr sz="11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is</a:t>
            </a:r>
            <a:r>
              <a:rPr sz="11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₹</a:t>
            </a:r>
            <a:r>
              <a:rPr sz="11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20</a:t>
            </a:r>
            <a:r>
              <a:rPr sz="11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20" dirty="0">
                <a:solidFill>
                  <a:srgbClr val="001F5F"/>
                </a:solidFill>
                <a:latin typeface="Calibri"/>
                <a:cs typeface="Calibri"/>
              </a:rPr>
              <a:t>Lakhs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8616442" y="4155694"/>
            <a:ext cx="1226185" cy="479425"/>
            <a:chOff x="8616442" y="4155694"/>
            <a:chExt cx="1226185" cy="479425"/>
          </a:xfrm>
        </p:grpSpPr>
        <p:sp>
          <p:nvSpPr>
            <p:cNvPr id="80" name="object 80"/>
            <p:cNvSpPr/>
            <p:nvPr/>
          </p:nvSpPr>
          <p:spPr>
            <a:xfrm>
              <a:off x="8622792" y="4162044"/>
              <a:ext cx="1213485" cy="466725"/>
            </a:xfrm>
            <a:custGeom>
              <a:avLst/>
              <a:gdLst/>
              <a:ahLst/>
              <a:cxnLst/>
              <a:rect l="l" t="t" r="r" b="b"/>
              <a:pathLst>
                <a:path w="1213484" h="466725">
                  <a:moveTo>
                    <a:pt x="1135379" y="0"/>
                  </a:moveTo>
                  <a:lnTo>
                    <a:pt x="77724" y="0"/>
                  </a:lnTo>
                  <a:lnTo>
                    <a:pt x="47470" y="6107"/>
                  </a:lnTo>
                  <a:lnTo>
                    <a:pt x="22764" y="22764"/>
                  </a:lnTo>
                  <a:lnTo>
                    <a:pt x="6107" y="47470"/>
                  </a:lnTo>
                  <a:lnTo>
                    <a:pt x="0" y="77723"/>
                  </a:lnTo>
                  <a:lnTo>
                    <a:pt x="0" y="388619"/>
                  </a:lnTo>
                  <a:lnTo>
                    <a:pt x="6107" y="418873"/>
                  </a:lnTo>
                  <a:lnTo>
                    <a:pt x="22764" y="443579"/>
                  </a:lnTo>
                  <a:lnTo>
                    <a:pt x="47470" y="460236"/>
                  </a:lnTo>
                  <a:lnTo>
                    <a:pt x="77724" y="466343"/>
                  </a:lnTo>
                  <a:lnTo>
                    <a:pt x="1135379" y="466343"/>
                  </a:lnTo>
                  <a:lnTo>
                    <a:pt x="1165633" y="460236"/>
                  </a:lnTo>
                  <a:lnTo>
                    <a:pt x="1190339" y="443579"/>
                  </a:lnTo>
                  <a:lnTo>
                    <a:pt x="1206996" y="418873"/>
                  </a:lnTo>
                  <a:lnTo>
                    <a:pt x="1213103" y="388619"/>
                  </a:lnTo>
                  <a:lnTo>
                    <a:pt x="1213103" y="77723"/>
                  </a:lnTo>
                  <a:lnTo>
                    <a:pt x="1206996" y="47470"/>
                  </a:lnTo>
                  <a:lnTo>
                    <a:pt x="1190339" y="22764"/>
                  </a:lnTo>
                  <a:lnTo>
                    <a:pt x="1165633" y="6107"/>
                  </a:lnTo>
                  <a:lnTo>
                    <a:pt x="1135379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622792" y="4162044"/>
              <a:ext cx="1213485" cy="466725"/>
            </a:xfrm>
            <a:custGeom>
              <a:avLst/>
              <a:gdLst/>
              <a:ahLst/>
              <a:cxnLst/>
              <a:rect l="l" t="t" r="r" b="b"/>
              <a:pathLst>
                <a:path w="1213484" h="466725">
                  <a:moveTo>
                    <a:pt x="0" y="77723"/>
                  </a:moveTo>
                  <a:lnTo>
                    <a:pt x="6107" y="47470"/>
                  </a:lnTo>
                  <a:lnTo>
                    <a:pt x="22764" y="22764"/>
                  </a:lnTo>
                  <a:lnTo>
                    <a:pt x="47470" y="6107"/>
                  </a:lnTo>
                  <a:lnTo>
                    <a:pt x="77724" y="0"/>
                  </a:lnTo>
                  <a:lnTo>
                    <a:pt x="1135379" y="0"/>
                  </a:lnTo>
                  <a:lnTo>
                    <a:pt x="1165633" y="6107"/>
                  </a:lnTo>
                  <a:lnTo>
                    <a:pt x="1190339" y="22764"/>
                  </a:lnTo>
                  <a:lnTo>
                    <a:pt x="1206996" y="47470"/>
                  </a:lnTo>
                  <a:lnTo>
                    <a:pt x="1213103" y="77723"/>
                  </a:lnTo>
                  <a:lnTo>
                    <a:pt x="1213103" y="388619"/>
                  </a:lnTo>
                  <a:lnTo>
                    <a:pt x="1206996" y="418873"/>
                  </a:lnTo>
                  <a:lnTo>
                    <a:pt x="1190339" y="443579"/>
                  </a:lnTo>
                  <a:lnTo>
                    <a:pt x="1165633" y="460236"/>
                  </a:lnTo>
                  <a:lnTo>
                    <a:pt x="1135379" y="466343"/>
                  </a:lnTo>
                  <a:lnTo>
                    <a:pt x="77724" y="466343"/>
                  </a:lnTo>
                  <a:lnTo>
                    <a:pt x="47470" y="460236"/>
                  </a:lnTo>
                  <a:lnTo>
                    <a:pt x="22764" y="443579"/>
                  </a:lnTo>
                  <a:lnTo>
                    <a:pt x="6107" y="418873"/>
                  </a:lnTo>
                  <a:lnTo>
                    <a:pt x="0" y="388619"/>
                  </a:lnTo>
                  <a:lnTo>
                    <a:pt x="0" y="77723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8781415" y="4122496"/>
            <a:ext cx="898525" cy="530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Sale</a:t>
            </a:r>
            <a:r>
              <a:rPr sz="11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Price</a:t>
            </a:r>
            <a:r>
              <a:rPr sz="11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20" dirty="0">
                <a:solidFill>
                  <a:srgbClr val="001F5F"/>
                </a:solidFill>
                <a:latin typeface="Calibri"/>
                <a:cs typeface="Calibri"/>
              </a:rPr>
              <a:t>from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Farmer</a:t>
            </a:r>
            <a:r>
              <a:rPr sz="11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to</a:t>
            </a:r>
            <a:r>
              <a:rPr sz="11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25" dirty="0">
                <a:solidFill>
                  <a:srgbClr val="001F5F"/>
                </a:solidFill>
                <a:latin typeface="Calibri"/>
                <a:cs typeface="Calibri"/>
              </a:rPr>
              <a:t>FPC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₹</a:t>
            </a:r>
            <a:r>
              <a:rPr sz="11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28</a:t>
            </a:r>
            <a:r>
              <a:rPr sz="11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001F5F"/>
                </a:solidFill>
                <a:latin typeface="Calibri"/>
                <a:cs typeface="Calibri"/>
              </a:rPr>
              <a:t>Lakhs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10702797" y="4155694"/>
            <a:ext cx="1224280" cy="479425"/>
            <a:chOff x="10702797" y="4155694"/>
            <a:chExt cx="1224280" cy="479425"/>
          </a:xfrm>
        </p:grpSpPr>
        <p:sp>
          <p:nvSpPr>
            <p:cNvPr id="84" name="object 84"/>
            <p:cNvSpPr/>
            <p:nvPr/>
          </p:nvSpPr>
          <p:spPr>
            <a:xfrm>
              <a:off x="10709147" y="4162044"/>
              <a:ext cx="1211580" cy="466725"/>
            </a:xfrm>
            <a:custGeom>
              <a:avLst/>
              <a:gdLst/>
              <a:ahLst/>
              <a:cxnLst/>
              <a:rect l="l" t="t" r="r" b="b"/>
              <a:pathLst>
                <a:path w="1211579" h="466725">
                  <a:moveTo>
                    <a:pt x="1133855" y="0"/>
                  </a:moveTo>
                  <a:lnTo>
                    <a:pt x="77724" y="0"/>
                  </a:lnTo>
                  <a:lnTo>
                    <a:pt x="47470" y="6107"/>
                  </a:lnTo>
                  <a:lnTo>
                    <a:pt x="22764" y="22764"/>
                  </a:lnTo>
                  <a:lnTo>
                    <a:pt x="6107" y="47470"/>
                  </a:lnTo>
                  <a:lnTo>
                    <a:pt x="0" y="77723"/>
                  </a:lnTo>
                  <a:lnTo>
                    <a:pt x="0" y="388619"/>
                  </a:lnTo>
                  <a:lnTo>
                    <a:pt x="6107" y="418873"/>
                  </a:lnTo>
                  <a:lnTo>
                    <a:pt x="22764" y="443579"/>
                  </a:lnTo>
                  <a:lnTo>
                    <a:pt x="47470" y="460236"/>
                  </a:lnTo>
                  <a:lnTo>
                    <a:pt x="77724" y="466343"/>
                  </a:lnTo>
                  <a:lnTo>
                    <a:pt x="1133855" y="466343"/>
                  </a:lnTo>
                  <a:lnTo>
                    <a:pt x="1164109" y="460236"/>
                  </a:lnTo>
                  <a:lnTo>
                    <a:pt x="1188815" y="443579"/>
                  </a:lnTo>
                  <a:lnTo>
                    <a:pt x="1205472" y="418873"/>
                  </a:lnTo>
                  <a:lnTo>
                    <a:pt x="1211579" y="388619"/>
                  </a:lnTo>
                  <a:lnTo>
                    <a:pt x="1211579" y="77723"/>
                  </a:lnTo>
                  <a:lnTo>
                    <a:pt x="1205472" y="47470"/>
                  </a:lnTo>
                  <a:lnTo>
                    <a:pt x="1188815" y="22764"/>
                  </a:lnTo>
                  <a:lnTo>
                    <a:pt x="1164109" y="6107"/>
                  </a:lnTo>
                  <a:lnTo>
                    <a:pt x="1133855" y="0"/>
                  </a:lnTo>
                  <a:close/>
                </a:path>
              </a:pathLst>
            </a:custGeom>
            <a:solidFill>
              <a:srgbClr val="7E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0709147" y="4162044"/>
              <a:ext cx="1211580" cy="466725"/>
            </a:xfrm>
            <a:custGeom>
              <a:avLst/>
              <a:gdLst/>
              <a:ahLst/>
              <a:cxnLst/>
              <a:rect l="l" t="t" r="r" b="b"/>
              <a:pathLst>
                <a:path w="1211579" h="466725">
                  <a:moveTo>
                    <a:pt x="0" y="77723"/>
                  </a:moveTo>
                  <a:lnTo>
                    <a:pt x="6107" y="47470"/>
                  </a:lnTo>
                  <a:lnTo>
                    <a:pt x="22764" y="22764"/>
                  </a:lnTo>
                  <a:lnTo>
                    <a:pt x="47470" y="6107"/>
                  </a:lnTo>
                  <a:lnTo>
                    <a:pt x="77724" y="0"/>
                  </a:lnTo>
                  <a:lnTo>
                    <a:pt x="1133855" y="0"/>
                  </a:lnTo>
                  <a:lnTo>
                    <a:pt x="1164109" y="6107"/>
                  </a:lnTo>
                  <a:lnTo>
                    <a:pt x="1188815" y="22764"/>
                  </a:lnTo>
                  <a:lnTo>
                    <a:pt x="1205472" y="47470"/>
                  </a:lnTo>
                  <a:lnTo>
                    <a:pt x="1211579" y="77723"/>
                  </a:lnTo>
                  <a:lnTo>
                    <a:pt x="1211579" y="388619"/>
                  </a:lnTo>
                  <a:lnTo>
                    <a:pt x="1205472" y="418873"/>
                  </a:lnTo>
                  <a:lnTo>
                    <a:pt x="1188815" y="443579"/>
                  </a:lnTo>
                  <a:lnTo>
                    <a:pt x="1164109" y="460236"/>
                  </a:lnTo>
                  <a:lnTo>
                    <a:pt x="1133855" y="466343"/>
                  </a:lnTo>
                  <a:lnTo>
                    <a:pt x="77724" y="466343"/>
                  </a:lnTo>
                  <a:lnTo>
                    <a:pt x="47470" y="460236"/>
                  </a:lnTo>
                  <a:lnTo>
                    <a:pt x="22764" y="443579"/>
                  </a:lnTo>
                  <a:lnTo>
                    <a:pt x="6107" y="418873"/>
                  </a:lnTo>
                  <a:lnTo>
                    <a:pt x="0" y="388619"/>
                  </a:lnTo>
                  <a:lnTo>
                    <a:pt x="0" y="77723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10830559" y="4146880"/>
            <a:ext cx="969644" cy="4832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Material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Movement</a:t>
            </a:r>
            <a:r>
              <a:rPr sz="1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25" dirty="0">
                <a:solidFill>
                  <a:srgbClr val="FFFFFF"/>
                </a:solidFill>
                <a:latin typeface="Calibri"/>
                <a:cs typeface="Calibri"/>
              </a:rPr>
              <a:t>FPC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 @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₹</a:t>
            </a:r>
            <a:r>
              <a:rPr sz="1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28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Lakhs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9836657" y="3021838"/>
            <a:ext cx="2143760" cy="1417955"/>
            <a:chOff x="9836657" y="3021838"/>
            <a:chExt cx="2143760" cy="1417955"/>
          </a:xfrm>
        </p:grpSpPr>
        <p:sp>
          <p:nvSpPr>
            <p:cNvPr id="88" name="object 88"/>
            <p:cNvSpPr/>
            <p:nvPr/>
          </p:nvSpPr>
          <p:spPr>
            <a:xfrm>
              <a:off x="9836657" y="4352544"/>
              <a:ext cx="873125" cy="86995"/>
            </a:xfrm>
            <a:custGeom>
              <a:avLst/>
              <a:gdLst/>
              <a:ahLst/>
              <a:cxnLst/>
              <a:rect l="l" t="t" r="r" b="b"/>
              <a:pathLst>
                <a:path w="873125" h="86995">
                  <a:moveTo>
                    <a:pt x="86868" y="28955"/>
                  </a:moveTo>
                  <a:lnTo>
                    <a:pt x="0" y="28955"/>
                  </a:lnTo>
                  <a:lnTo>
                    <a:pt x="0" y="57911"/>
                  </a:lnTo>
                  <a:lnTo>
                    <a:pt x="86868" y="57911"/>
                  </a:lnTo>
                  <a:lnTo>
                    <a:pt x="86868" y="28955"/>
                  </a:lnTo>
                  <a:close/>
                </a:path>
                <a:path w="873125" h="86995">
                  <a:moveTo>
                    <a:pt x="202692" y="28955"/>
                  </a:moveTo>
                  <a:lnTo>
                    <a:pt x="115824" y="28955"/>
                  </a:lnTo>
                  <a:lnTo>
                    <a:pt x="115824" y="57911"/>
                  </a:lnTo>
                  <a:lnTo>
                    <a:pt x="202692" y="57911"/>
                  </a:lnTo>
                  <a:lnTo>
                    <a:pt x="202692" y="28955"/>
                  </a:lnTo>
                  <a:close/>
                </a:path>
                <a:path w="873125" h="86995">
                  <a:moveTo>
                    <a:pt x="318516" y="28955"/>
                  </a:moveTo>
                  <a:lnTo>
                    <a:pt x="231648" y="28955"/>
                  </a:lnTo>
                  <a:lnTo>
                    <a:pt x="231648" y="57911"/>
                  </a:lnTo>
                  <a:lnTo>
                    <a:pt x="318516" y="57911"/>
                  </a:lnTo>
                  <a:lnTo>
                    <a:pt x="318516" y="28955"/>
                  </a:lnTo>
                  <a:close/>
                </a:path>
                <a:path w="873125" h="86995">
                  <a:moveTo>
                    <a:pt x="434340" y="28955"/>
                  </a:moveTo>
                  <a:lnTo>
                    <a:pt x="347472" y="28955"/>
                  </a:lnTo>
                  <a:lnTo>
                    <a:pt x="347472" y="57911"/>
                  </a:lnTo>
                  <a:lnTo>
                    <a:pt x="434340" y="57911"/>
                  </a:lnTo>
                  <a:lnTo>
                    <a:pt x="434340" y="28955"/>
                  </a:lnTo>
                  <a:close/>
                </a:path>
                <a:path w="873125" h="86995">
                  <a:moveTo>
                    <a:pt x="550164" y="28955"/>
                  </a:moveTo>
                  <a:lnTo>
                    <a:pt x="463296" y="28955"/>
                  </a:lnTo>
                  <a:lnTo>
                    <a:pt x="463296" y="57911"/>
                  </a:lnTo>
                  <a:lnTo>
                    <a:pt x="550164" y="57911"/>
                  </a:lnTo>
                  <a:lnTo>
                    <a:pt x="550164" y="28955"/>
                  </a:lnTo>
                  <a:close/>
                </a:path>
                <a:path w="873125" h="86995">
                  <a:moveTo>
                    <a:pt x="665988" y="28955"/>
                  </a:moveTo>
                  <a:lnTo>
                    <a:pt x="579120" y="28955"/>
                  </a:lnTo>
                  <a:lnTo>
                    <a:pt x="579120" y="57911"/>
                  </a:lnTo>
                  <a:lnTo>
                    <a:pt x="665988" y="57911"/>
                  </a:lnTo>
                  <a:lnTo>
                    <a:pt x="665988" y="28955"/>
                  </a:lnTo>
                  <a:close/>
                </a:path>
                <a:path w="873125" h="86995">
                  <a:moveTo>
                    <a:pt x="781812" y="28955"/>
                  </a:moveTo>
                  <a:lnTo>
                    <a:pt x="694944" y="28955"/>
                  </a:lnTo>
                  <a:lnTo>
                    <a:pt x="694944" y="57911"/>
                  </a:lnTo>
                  <a:lnTo>
                    <a:pt x="781812" y="57911"/>
                  </a:lnTo>
                  <a:lnTo>
                    <a:pt x="781812" y="28955"/>
                  </a:lnTo>
                  <a:close/>
                </a:path>
                <a:path w="873125" h="86995">
                  <a:moveTo>
                    <a:pt x="786130" y="0"/>
                  </a:moveTo>
                  <a:lnTo>
                    <a:pt x="786130" y="86867"/>
                  </a:lnTo>
                  <a:lnTo>
                    <a:pt x="872998" y="43433"/>
                  </a:lnTo>
                  <a:lnTo>
                    <a:pt x="78613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0663427" y="3028188"/>
              <a:ext cx="1310640" cy="467995"/>
            </a:xfrm>
            <a:custGeom>
              <a:avLst/>
              <a:gdLst/>
              <a:ahLst/>
              <a:cxnLst/>
              <a:rect l="l" t="t" r="r" b="b"/>
              <a:pathLst>
                <a:path w="1310640" h="467995">
                  <a:moveTo>
                    <a:pt x="1232662" y="0"/>
                  </a:moveTo>
                  <a:lnTo>
                    <a:pt x="77977" y="0"/>
                  </a:lnTo>
                  <a:lnTo>
                    <a:pt x="47630" y="6129"/>
                  </a:lnTo>
                  <a:lnTo>
                    <a:pt x="22844" y="22844"/>
                  </a:lnTo>
                  <a:lnTo>
                    <a:pt x="6129" y="47630"/>
                  </a:lnTo>
                  <a:lnTo>
                    <a:pt x="0" y="77977"/>
                  </a:lnTo>
                  <a:lnTo>
                    <a:pt x="0" y="389889"/>
                  </a:lnTo>
                  <a:lnTo>
                    <a:pt x="6129" y="420237"/>
                  </a:lnTo>
                  <a:lnTo>
                    <a:pt x="22844" y="445023"/>
                  </a:lnTo>
                  <a:lnTo>
                    <a:pt x="47630" y="461738"/>
                  </a:lnTo>
                  <a:lnTo>
                    <a:pt x="77977" y="467867"/>
                  </a:lnTo>
                  <a:lnTo>
                    <a:pt x="1232662" y="467867"/>
                  </a:lnTo>
                  <a:lnTo>
                    <a:pt x="1263009" y="461738"/>
                  </a:lnTo>
                  <a:lnTo>
                    <a:pt x="1287795" y="445023"/>
                  </a:lnTo>
                  <a:lnTo>
                    <a:pt x="1304510" y="420237"/>
                  </a:lnTo>
                  <a:lnTo>
                    <a:pt x="1310640" y="389889"/>
                  </a:lnTo>
                  <a:lnTo>
                    <a:pt x="1310640" y="77977"/>
                  </a:lnTo>
                  <a:lnTo>
                    <a:pt x="1304510" y="47630"/>
                  </a:lnTo>
                  <a:lnTo>
                    <a:pt x="1287795" y="22844"/>
                  </a:lnTo>
                  <a:lnTo>
                    <a:pt x="1263009" y="6129"/>
                  </a:lnTo>
                  <a:lnTo>
                    <a:pt x="1232662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0663427" y="3028188"/>
              <a:ext cx="1310640" cy="467995"/>
            </a:xfrm>
            <a:custGeom>
              <a:avLst/>
              <a:gdLst/>
              <a:ahLst/>
              <a:cxnLst/>
              <a:rect l="l" t="t" r="r" b="b"/>
              <a:pathLst>
                <a:path w="1310640" h="467995">
                  <a:moveTo>
                    <a:pt x="0" y="77977"/>
                  </a:moveTo>
                  <a:lnTo>
                    <a:pt x="6129" y="47630"/>
                  </a:lnTo>
                  <a:lnTo>
                    <a:pt x="22844" y="22844"/>
                  </a:lnTo>
                  <a:lnTo>
                    <a:pt x="47630" y="6129"/>
                  </a:lnTo>
                  <a:lnTo>
                    <a:pt x="77977" y="0"/>
                  </a:lnTo>
                  <a:lnTo>
                    <a:pt x="1232662" y="0"/>
                  </a:lnTo>
                  <a:lnTo>
                    <a:pt x="1263009" y="6129"/>
                  </a:lnTo>
                  <a:lnTo>
                    <a:pt x="1287795" y="22844"/>
                  </a:lnTo>
                  <a:lnTo>
                    <a:pt x="1304510" y="47630"/>
                  </a:lnTo>
                  <a:lnTo>
                    <a:pt x="1310640" y="77977"/>
                  </a:lnTo>
                  <a:lnTo>
                    <a:pt x="1310640" y="389889"/>
                  </a:lnTo>
                  <a:lnTo>
                    <a:pt x="1304510" y="420237"/>
                  </a:lnTo>
                  <a:lnTo>
                    <a:pt x="1287795" y="445023"/>
                  </a:lnTo>
                  <a:lnTo>
                    <a:pt x="1263009" y="461738"/>
                  </a:lnTo>
                  <a:lnTo>
                    <a:pt x="1232662" y="467867"/>
                  </a:lnTo>
                  <a:lnTo>
                    <a:pt x="77977" y="467867"/>
                  </a:lnTo>
                  <a:lnTo>
                    <a:pt x="47630" y="461738"/>
                  </a:lnTo>
                  <a:lnTo>
                    <a:pt x="22844" y="445023"/>
                  </a:lnTo>
                  <a:lnTo>
                    <a:pt x="6129" y="420237"/>
                  </a:lnTo>
                  <a:lnTo>
                    <a:pt x="0" y="389889"/>
                  </a:lnTo>
                  <a:lnTo>
                    <a:pt x="0" y="7797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/>
          <p:nvPr/>
        </p:nvSpPr>
        <p:spPr>
          <a:xfrm>
            <a:off x="10800333" y="3013329"/>
            <a:ext cx="103759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Commodity</a:t>
            </a:r>
            <a:r>
              <a:rPr sz="10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Sold</a:t>
            </a:r>
            <a:r>
              <a:rPr sz="1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2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 Buyer</a:t>
            </a:r>
            <a:r>
              <a:rPr sz="1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10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FPC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0" dirty="0">
                <a:solidFill>
                  <a:srgbClr val="FFFFFF"/>
                </a:solidFill>
                <a:latin typeface="Calibri"/>
                <a:cs typeface="Calibri"/>
              </a:rPr>
              <a:t>@</a:t>
            </a:r>
            <a:endParaRPr sz="10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₹</a:t>
            </a:r>
            <a:r>
              <a:rPr sz="1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30Lakhs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9790176" y="1871472"/>
            <a:ext cx="1701164" cy="2291715"/>
            <a:chOff x="9790176" y="1871472"/>
            <a:chExt cx="1701164" cy="2291715"/>
          </a:xfrm>
        </p:grpSpPr>
        <p:sp>
          <p:nvSpPr>
            <p:cNvPr id="93" name="object 93"/>
            <p:cNvSpPr/>
            <p:nvPr/>
          </p:nvSpPr>
          <p:spPr>
            <a:xfrm>
              <a:off x="11193018" y="1871471"/>
              <a:ext cx="168910" cy="2291715"/>
            </a:xfrm>
            <a:custGeom>
              <a:avLst/>
              <a:gdLst/>
              <a:ahLst/>
              <a:cxnLst/>
              <a:rect l="l" t="t" r="r" b="b"/>
              <a:pathLst>
                <a:path w="168909" h="2291715">
                  <a:moveTo>
                    <a:pt x="141351" y="28956"/>
                  </a:moveTo>
                  <a:lnTo>
                    <a:pt x="86868" y="28956"/>
                  </a:lnTo>
                  <a:lnTo>
                    <a:pt x="86868" y="0"/>
                  </a:lnTo>
                  <a:lnTo>
                    <a:pt x="0" y="43434"/>
                  </a:lnTo>
                  <a:lnTo>
                    <a:pt x="86868" y="86868"/>
                  </a:lnTo>
                  <a:lnTo>
                    <a:pt x="86868" y="57912"/>
                  </a:lnTo>
                  <a:lnTo>
                    <a:pt x="112395" y="57912"/>
                  </a:lnTo>
                  <a:lnTo>
                    <a:pt x="112395" y="1157478"/>
                  </a:lnTo>
                  <a:lnTo>
                    <a:pt x="141351" y="1157478"/>
                  </a:lnTo>
                  <a:lnTo>
                    <a:pt x="141351" y="57912"/>
                  </a:lnTo>
                  <a:lnTo>
                    <a:pt x="141351" y="43434"/>
                  </a:lnTo>
                  <a:lnTo>
                    <a:pt x="141351" y="28956"/>
                  </a:lnTo>
                  <a:close/>
                </a:path>
                <a:path w="168909" h="2291715">
                  <a:moveTo>
                    <a:pt x="168656" y="1712468"/>
                  </a:moveTo>
                  <a:lnTo>
                    <a:pt x="161328" y="1697609"/>
                  </a:lnTo>
                  <a:lnTo>
                    <a:pt x="125730" y="1625346"/>
                  </a:lnTo>
                  <a:lnTo>
                    <a:pt x="81788" y="1711972"/>
                  </a:lnTo>
                  <a:lnTo>
                    <a:pt x="110782" y="1712137"/>
                  </a:lnTo>
                  <a:lnTo>
                    <a:pt x="107442" y="2291461"/>
                  </a:lnTo>
                  <a:lnTo>
                    <a:pt x="136398" y="2291715"/>
                  </a:lnTo>
                  <a:lnTo>
                    <a:pt x="139738" y="1712302"/>
                  </a:lnTo>
                  <a:lnTo>
                    <a:pt x="168656" y="1712468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90176" y="2171700"/>
              <a:ext cx="330707" cy="345948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60252" y="3694176"/>
              <a:ext cx="330707" cy="345948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60252" y="2350008"/>
              <a:ext cx="330707" cy="345948"/>
            </a:xfrm>
            <a:prstGeom prst="rect">
              <a:avLst/>
            </a:prstGeom>
          </p:spPr>
        </p:pic>
      </p:grpSp>
      <p:sp>
        <p:nvSpPr>
          <p:cNvPr id="97" name="object 97"/>
          <p:cNvSpPr txBox="1"/>
          <p:nvPr/>
        </p:nvSpPr>
        <p:spPr>
          <a:xfrm>
            <a:off x="8653271" y="4916423"/>
            <a:ext cx="3321050" cy="1781810"/>
          </a:xfrm>
          <a:prstGeom prst="rect">
            <a:avLst/>
          </a:prstGeom>
          <a:solidFill>
            <a:srgbClr val="C0F16D"/>
          </a:solidFill>
          <a:ln w="12192">
            <a:solidFill>
              <a:srgbClr val="EC7C3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62890" indent="-171450">
              <a:lnSpc>
                <a:spcPct val="100000"/>
              </a:lnSpc>
              <a:spcBef>
                <a:spcPts val="300"/>
              </a:spcBef>
              <a:buFont typeface="Wingdings"/>
              <a:buChar char=""/>
              <a:tabLst>
                <a:tab pos="262890" algn="l"/>
              </a:tabLst>
            </a:pP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Buyer</a:t>
            </a:r>
            <a:r>
              <a:rPr sz="11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pays</a:t>
            </a:r>
            <a:r>
              <a:rPr sz="11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₹</a:t>
            </a:r>
            <a:r>
              <a:rPr sz="11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30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Lakhs</a:t>
            </a:r>
            <a:r>
              <a:rPr sz="11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to</a:t>
            </a:r>
            <a:r>
              <a:rPr sz="11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001F5F"/>
                </a:solidFill>
                <a:latin typeface="Calibri"/>
                <a:cs typeface="Calibri"/>
              </a:rPr>
              <a:t>Bank.</a:t>
            </a:r>
            <a:endParaRPr sz="1100">
              <a:latin typeface="Calibri"/>
              <a:cs typeface="Calibri"/>
            </a:endParaRPr>
          </a:p>
          <a:p>
            <a:pPr marL="262255" marR="85090" indent="-17145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263525" algn="l"/>
              </a:tabLst>
            </a:pP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Bank</a:t>
            </a:r>
            <a:r>
              <a:rPr sz="11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deducts</a:t>
            </a:r>
            <a:r>
              <a:rPr sz="11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₹</a:t>
            </a:r>
            <a:r>
              <a:rPr sz="11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14</a:t>
            </a:r>
            <a:r>
              <a:rPr sz="11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Lakhs</a:t>
            </a:r>
            <a:r>
              <a:rPr sz="11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Loan</a:t>
            </a:r>
            <a:r>
              <a:rPr sz="11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+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₹</a:t>
            </a:r>
            <a:r>
              <a:rPr sz="11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Lakh</a:t>
            </a:r>
            <a:r>
              <a:rPr sz="11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as</a:t>
            </a:r>
            <a:r>
              <a:rPr sz="11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001F5F"/>
                </a:solidFill>
                <a:latin typeface="Calibri"/>
                <a:cs typeface="Calibri"/>
              </a:rPr>
              <a:t>Interest 	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Pays</a:t>
            </a:r>
            <a:r>
              <a:rPr sz="11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remaining</a:t>
            </a:r>
            <a:r>
              <a:rPr sz="11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₹</a:t>
            </a:r>
            <a:r>
              <a:rPr sz="11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15</a:t>
            </a:r>
            <a:r>
              <a:rPr sz="11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Lakhs</a:t>
            </a:r>
            <a:r>
              <a:rPr sz="11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to</a:t>
            </a:r>
            <a:r>
              <a:rPr sz="11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20" dirty="0">
                <a:solidFill>
                  <a:srgbClr val="001F5F"/>
                </a:solidFill>
                <a:latin typeface="Calibri"/>
                <a:cs typeface="Calibri"/>
              </a:rPr>
              <a:t>FPC.</a:t>
            </a:r>
            <a:endParaRPr sz="1100">
              <a:latin typeface="Calibri"/>
              <a:cs typeface="Calibri"/>
            </a:endParaRPr>
          </a:p>
          <a:p>
            <a:pPr marL="262255" marR="100965" indent="-17145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263525" algn="l"/>
              </a:tabLst>
            </a:pP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FPC</a:t>
            </a:r>
            <a:r>
              <a:rPr sz="11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deducts</a:t>
            </a:r>
            <a:r>
              <a:rPr sz="11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₹</a:t>
            </a:r>
            <a:r>
              <a:rPr sz="11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2 Lakhs</a:t>
            </a:r>
            <a:r>
              <a:rPr sz="11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as</a:t>
            </a:r>
            <a:r>
              <a:rPr sz="11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share</a:t>
            </a:r>
            <a:r>
              <a:rPr sz="11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1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pays</a:t>
            </a:r>
            <a:r>
              <a:rPr sz="11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₹</a:t>
            </a:r>
            <a:r>
              <a:rPr sz="11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13</a:t>
            </a:r>
            <a:r>
              <a:rPr sz="11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20" dirty="0">
                <a:solidFill>
                  <a:srgbClr val="001F5F"/>
                </a:solidFill>
                <a:latin typeface="Calibri"/>
                <a:cs typeface="Calibri"/>
              </a:rPr>
              <a:t>Lakhs 	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to</a:t>
            </a:r>
            <a:r>
              <a:rPr sz="11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11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Cluster</a:t>
            </a:r>
            <a:r>
              <a:rPr sz="11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Based</a:t>
            </a:r>
            <a:r>
              <a:rPr sz="11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001F5F"/>
                </a:solidFill>
                <a:latin typeface="Calibri"/>
                <a:cs typeface="Calibri"/>
              </a:rPr>
              <a:t>Farmers.</a:t>
            </a:r>
            <a:endParaRPr sz="1100">
              <a:latin typeface="Calibri"/>
              <a:cs typeface="Calibri"/>
            </a:endParaRPr>
          </a:p>
          <a:p>
            <a:pPr marL="262255" marR="348615" indent="-17145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263525" algn="l"/>
              </a:tabLst>
            </a:pP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Cluster</a:t>
            </a:r>
            <a:r>
              <a:rPr sz="11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Based</a:t>
            </a:r>
            <a:r>
              <a:rPr sz="11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Farmers</a:t>
            </a:r>
            <a:r>
              <a:rPr sz="11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who</a:t>
            </a:r>
            <a:r>
              <a:rPr sz="11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invested</a:t>
            </a:r>
            <a:r>
              <a:rPr sz="11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₹</a:t>
            </a:r>
            <a:r>
              <a:rPr sz="11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6</a:t>
            </a:r>
            <a:r>
              <a:rPr sz="1100" b="1" spc="-10" dirty="0">
                <a:solidFill>
                  <a:srgbClr val="001F5F"/>
                </a:solidFill>
                <a:latin typeface="Calibri"/>
                <a:cs typeface="Calibri"/>
              </a:rPr>
              <a:t> Lakhs, 	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earn</a:t>
            </a:r>
            <a:r>
              <a:rPr sz="11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₹</a:t>
            </a:r>
            <a:r>
              <a:rPr sz="11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7</a:t>
            </a:r>
            <a:r>
              <a:rPr sz="11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Lakhs</a:t>
            </a:r>
            <a:r>
              <a:rPr sz="11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as</a:t>
            </a:r>
            <a:r>
              <a:rPr sz="1100" b="1" spc="-10" dirty="0">
                <a:solidFill>
                  <a:srgbClr val="001F5F"/>
                </a:solidFill>
                <a:latin typeface="Calibri"/>
                <a:cs typeface="Calibri"/>
              </a:rPr>
              <a:t> Profit.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391" y="6383271"/>
            <a:ext cx="871191" cy="490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62651" y="4352544"/>
            <a:ext cx="3345815" cy="2192020"/>
            <a:chOff x="2962651" y="4352544"/>
            <a:chExt cx="3345815" cy="21920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62651" y="4355541"/>
              <a:ext cx="3345188" cy="218853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06852" y="4352544"/>
              <a:ext cx="3261360" cy="2113915"/>
            </a:xfrm>
            <a:custGeom>
              <a:avLst/>
              <a:gdLst/>
              <a:ahLst/>
              <a:cxnLst/>
              <a:rect l="l" t="t" r="r" b="b"/>
              <a:pathLst>
                <a:path w="3261360" h="2113915">
                  <a:moveTo>
                    <a:pt x="3261360" y="0"/>
                  </a:moveTo>
                  <a:lnTo>
                    <a:pt x="0" y="0"/>
                  </a:lnTo>
                  <a:lnTo>
                    <a:pt x="0" y="2113787"/>
                  </a:lnTo>
                  <a:lnTo>
                    <a:pt x="3261360" y="2113787"/>
                  </a:lnTo>
                  <a:lnTo>
                    <a:pt x="3261360" y="0"/>
                  </a:lnTo>
                  <a:close/>
                </a:path>
              </a:pathLst>
            </a:custGeom>
            <a:solidFill>
              <a:srgbClr val="DEC7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109472" y="99060"/>
            <a:ext cx="9968865" cy="626745"/>
          </a:xfrm>
          <a:custGeom>
            <a:avLst/>
            <a:gdLst/>
            <a:ahLst/>
            <a:cxnLst/>
            <a:rect l="l" t="t" r="r" b="b"/>
            <a:pathLst>
              <a:path w="9968865" h="626745">
                <a:moveTo>
                  <a:pt x="0" y="104394"/>
                </a:moveTo>
                <a:lnTo>
                  <a:pt x="8203" y="63757"/>
                </a:lnTo>
                <a:lnTo>
                  <a:pt x="30575" y="30575"/>
                </a:lnTo>
                <a:lnTo>
                  <a:pt x="63757" y="8203"/>
                </a:lnTo>
                <a:lnTo>
                  <a:pt x="104393" y="0"/>
                </a:lnTo>
                <a:lnTo>
                  <a:pt x="9864090" y="0"/>
                </a:lnTo>
                <a:lnTo>
                  <a:pt x="9904726" y="8203"/>
                </a:lnTo>
                <a:lnTo>
                  <a:pt x="9937908" y="30575"/>
                </a:lnTo>
                <a:lnTo>
                  <a:pt x="9960280" y="63757"/>
                </a:lnTo>
                <a:lnTo>
                  <a:pt x="9968484" y="104394"/>
                </a:lnTo>
                <a:lnTo>
                  <a:pt x="9968484" y="521970"/>
                </a:lnTo>
                <a:lnTo>
                  <a:pt x="9960280" y="562606"/>
                </a:lnTo>
                <a:lnTo>
                  <a:pt x="9937908" y="595788"/>
                </a:lnTo>
                <a:lnTo>
                  <a:pt x="9904726" y="618160"/>
                </a:lnTo>
                <a:lnTo>
                  <a:pt x="9864090" y="626364"/>
                </a:lnTo>
                <a:lnTo>
                  <a:pt x="104393" y="626364"/>
                </a:lnTo>
                <a:lnTo>
                  <a:pt x="63757" y="618160"/>
                </a:lnTo>
                <a:lnTo>
                  <a:pt x="30575" y="595788"/>
                </a:lnTo>
                <a:lnTo>
                  <a:pt x="8203" y="562606"/>
                </a:lnTo>
                <a:lnTo>
                  <a:pt x="0" y="521970"/>
                </a:lnTo>
                <a:lnTo>
                  <a:pt x="0" y="104394"/>
                </a:lnTo>
                <a:close/>
              </a:path>
            </a:pathLst>
          </a:custGeom>
          <a:ln w="12192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90134" y="108280"/>
            <a:ext cx="14065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Bank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Linkage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25600" y="424434"/>
            <a:ext cx="89344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1F5F"/>
                </a:solidFill>
                <a:latin typeface="Georgia"/>
                <a:cs typeface="Georgia"/>
              </a:rPr>
              <a:t>Priority</a:t>
            </a:r>
            <a:r>
              <a:rPr sz="1600" b="1" spc="-2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001F5F"/>
                </a:solidFill>
                <a:latin typeface="Georgia"/>
                <a:cs typeface="Georgia"/>
              </a:rPr>
              <a:t>Sector</a:t>
            </a:r>
            <a:r>
              <a:rPr sz="1600" b="1" spc="-4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001F5F"/>
                </a:solidFill>
                <a:latin typeface="Georgia"/>
                <a:cs typeface="Georgia"/>
              </a:rPr>
              <a:t>Lending</a:t>
            </a:r>
            <a:r>
              <a:rPr sz="1600" b="1" spc="-4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001F5F"/>
                </a:solidFill>
                <a:latin typeface="Georgia"/>
                <a:cs typeface="Georgia"/>
              </a:rPr>
              <a:t>for</a:t>
            </a:r>
            <a:r>
              <a:rPr sz="1600" b="1" spc="-3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001F5F"/>
                </a:solidFill>
                <a:latin typeface="Georgia"/>
                <a:cs typeface="Georgia"/>
              </a:rPr>
              <a:t>Micro</a:t>
            </a:r>
            <a:r>
              <a:rPr sz="1600" b="1" spc="-5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001F5F"/>
                </a:solidFill>
                <a:latin typeface="Georgia"/>
                <a:cs typeface="Georgia"/>
              </a:rPr>
              <a:t>Food</a:t>
            </a:r>
            <a:r>
              <a:rPr sz="1600" b="1" spc="-5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001F5F"/>
                </a:solidFill>
                <a:latin typeface="Georgia"/>
                <a:cs typeface="Georgia"/>
              </a:rPr>
              <a:t>Processing</a:t>
            </a:r>
            <a:r>
              <a:rPr sz="1600" b="1" spc="-1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001F5F"/>
                </a:solidFill>
                <a:latin typeface="Georgia"/>
                <a:cs typeface="Georgia"/>
              </a:rPr>
              <a:t>in</a:t>
            </a:r>
            <a:r>
              <a:rPr sz="1600" b="1" spc="-5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001F5F"/>
                </a:solidFill>
                <a:latin typeface="Georgia"/>
                <a:cs typeface="Georgia"/>
              </a:rPr>
              <a:t>a</a:t>
            </a:r>
            <a:r>
              <a:rPr sz="1600" b="1" spc="-5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001F5F"/>
                </a:solidFill>
                <a:latin typeface="Georgia"/>
                <a:cs typeface="Georgia"/>
              </a:rPr>
              <a:t>Cluster</a:t>
            </a:r>
            <a:r>
              <a:rPr sz="1600" b="1" spc="-1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001F5F"/>
                </a:solidFill>
                <a:latin typeface="Georgia"/>
                <a:cs typeface="Georgia"/>
              </a:rPr>
              <a:t>Approach</a:t>
            </a:r>
            <a:r>
              <a:rPr sz="1600" b="1" spc="-2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Georgia"/>
                <a:cs typeface="Georgia"/>
              </a:rPr>
              <a:t>(Schematic)</a:t>
            </a:r>
            <a:endParaRPr sz="1600" dirty="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2212" y="1796795"/>
            <a:ext cx="1402080" cy="387350"/>
          </a:xfrm>
          <a:prstGeom prst="rect">
            <a:avLst/>
          </a:prstGeom>
          <a:solidFill>
            <a:srgbClr val="FFC000"/>
          </a:solidFill>
          <a:ln w="12192">
            <a:solidFill>
              <a:srgbClr val="EC7C30"/>
            </a:solidFill>
          </a:ln>
        </p:spPr>
        <p:txBody>
          <a:bodyPr vert="horz" wrap="square" lIns="0" tIns="59690" rIns="0" bIns="0" rtlCol="0">
            <a:spAutoFit/>
          </a:bodyPr>
          <a:lstStyle/>
          <a:p>
            <a:pPr marL="319405">
              <a:lnSpc>
                <a:spcPct val="100000"/>
              </a:lnSpc>
              <a:spcBef>
                <a:spcPts val="470"/>
              </a:spcBef>
            </a:pPr>
            <a:r>
              <a:rPr sz="1600" b="1" spc="-10" dirty="0">
                <a:latin typeface="Calibri"/>
                <a:cs typeface="Calibri"/>
              </a:rPr>
              <a:t>Modality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58695" y="807719"/>
            <a:ext cx="9751060" cy="2478405"/>
          </a:xfrm>
          <a:custGeom>
            <a:avLst/>
            <a:gdLst/>
            <a:ahLst/>
            <a:cxnLst/>
            <a:rect l="l" t="t" r="r" b="b"/>
            <a:pathLst>
              <a:path w="9751060" h="2478404">
                <a:moveTo>
                  <a:pt x="0" y="145287"/>
                </a:moveTo>
                <a:lnTo>
                  <a:pt x="7404" y="99356"/>
                </a:lnTo>
                <a:lnTo>
                  <a:pt x="28025" y="59472"/>
                </a:lnTo>
                <a:lnTo>
                  <a:pt x="59472" y="28025"/>
                </a:lnTo>
                <a:lnTo>
                  <a:pt x="99356" y="7404"/>
                </a:lnTo>
                <a:lnTo>
                  <a:pt x="145287" y="0"/>
                </a:lnTo>
                <a:lnTo>
                  <a:pt x="9605264" y="0"/>
                </a:lnTo>
                <a:lnTo>
                  <a:pt x="9651195" y="7404"/>
                </a:lnTo>
                <a:lnTo>
                  <a:pt x="9691079" y="28025"/>
                </a:lnTo>
                <a:lnTo>
                  <a:pt x="9722526" y="59472"/>
                </a:lnTo>
                <a:lnTo>
                  <a:pt x="9743147" y="99356"/>
                </a:lnTo>
                <a:lnTo>
                  <a:pt x="9750552" y="145287"/>
                </a:lnTo>
                <a:lnTo>
                  <a:pt x="9750552" y="2332735"/>
                </a:lnTo>
                <a:lnTo>
                  <a:pt x="9743147" y="2378667"/>
                </a:lnTo>
                <a:lnTo>
                  <a:pt x="9722526" y="2418551"/>
                </a:lnTo>
                <a:lnTo>
                  <a:pt x="9691079" y="2449998"/>
                </a:lnTo>
                <a:lnTo>
                  <a:pt x="9651195" y="2470619"/>
                </a:lnTo>
                <a:lnTo>
                  <a:pt x="9605264" y="2478024"/>
                </a:lnTo>
                <a:lnTo>
                  <a:pt x="145287" y="2478024"/>
                </a:lnTo>
                <a:lnTo>
                  <a:pt x="99356" y="2470619"/>
                </a:lnTo>
                <a:lnTo>
                  <a:pt x="59472" y="2449998"/>
                </a:lnTo>
                <a:lnTo>
                  <a:pt x="28025" y="2418551"/>
                </a:lnTo>
                <a:lnTo>
                  <a:pt x="7404" y="2378667"/>
                </a:lnTo>
                <a:lnTo>
                  <a:pt x="0" y="2332735"/>
                </a:lnTo>
                <a:lnTo>
                  <a:pt x="0" y="145287"/>
                </a:lnTo>
                <a:close/>
              </a:path>
            </a:pathLst>
          </a:custGeom>
          <a:ln w="12192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80107" y="806170"/>
            <a:ext cx="9495790" cy="23888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184150" algn="l"/>
              </a:tabLst>
            </a:pPr>
            <a:r>
              <a:rPr sz="1100" dirty="0">
                <a:latin typeface="Calibri"/>
                <a:cs typeface="Calibri"/>
              </a:rPr>
              <a:t>Loan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Proposal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for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Cluster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based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Micro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Food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Processors</a:t>
            </a:r>
            <a:r>
              <a:rPr sz="1100" spc="-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(Small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Entrepreneurs)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with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proper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financial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projection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acceptable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by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Bank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(DPR).</a:t>
            </a:r>
            <a:endParaRPr sz="1100" dirty="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605"/>
              </a:spcBef>
              <a:buFont typeface="Wingdings"/>
              <a:buChar char=""/>
              <a:tabLst>
                <a:tab pos="184150" algn="l"/>
              </a:tabLst>
            </a:pPr>
            <a:r>
              <a:rPr sz="1100" dirty="0">
                <a:latin typeface="Calibri"/>
                <a:cs typeface="Calibri"/>
              </a:rPr>
              <a:t>Loan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will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taken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by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Cluster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Based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Micro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Food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Processors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Block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10,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20 or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30 unit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Cluster.</a:t>
            </a:r>
            <a:endParaRPr sz="1100" dirty="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sz="1100" dirty="0">
                <a:latin typeface="Calibri"/>
                <a:cs typeface="Calibri"/>
              </a:rPr>
              <a:t>Raw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Material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(inputs)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be procured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from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cluster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based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farmers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from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FPO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/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FPC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feed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10" dirty="0">
                <a:latin typeface="Calibri"/>
                <a:cs typeface="Calibri"/>
              </a:rPr>
              <a:t> Processing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Units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/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Local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Unorganised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Farmers.</a:t>
            </a:r>
            <a:endParaRPr sz="1100" dirty="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sz="1100" dirty="0">
                <a:latin typeface="Calibri"/>
                <a:cs typeface="Calibri"/>
              </a:rPr>
              <a:t>Processing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done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Cluster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by the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Micro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Food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Processors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(Small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Entrepreneurs)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achieve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Economy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-10" dirty="0">
                <a:latin typeface="Calibri"/>
                <a:cs typeface="Calibri"/>
              </a:rPr>
              <a:t> Scale.</a:t>
            </a:r>
            <a:endParaRPr sz="1100" dirty="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sz="1100" dirty="0">
                <a:latin typeface="Calibri"/>
                <a:cs typeface="Calibri"/>
              </a:rPr>
              <a:t>The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Micro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Food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Processors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will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contribute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5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–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10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%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form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Equity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under Schematic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Priority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Sector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Lending.</a:t>
            </a:r>
            <a:endParaRPr sz="1100" dirty="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sz="1100" dirty="0">
                <a:latin typeface="Calibri"/>
                <a:cs typeface="Calibri"/>
              </a:rPr>
              <a:t>Banks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will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provide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90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– 95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%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Term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Loan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under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Schematic</a:t>
            </a:r>
            <a:r>
              <a:rPr sz="1100" spc="-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Priority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Sector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Lending.</a:t>
            </a:r>
            <a:endParaRPr sz="1100" dirty="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sz="1100" dirty="0">
                <a:latin typeface="Calibri"/>
                <a:cs typeface="Calibri"/>
              </a:rPr>
              <a:t>As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per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contract,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Processed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Finished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Product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will</a:t>
            </a:r>
            <a:r>
              <a:rPr sz="1100" spc="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be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sent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FPO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/ FPC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or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Business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unit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who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will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Procure,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Pack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Sale.</a:t>
            </a:r>
            <a:endParaRPr sz="1100" dirty="0">
              <a:latin typeface="Calibri"/>
              <a:cs typeface="Calibri"/>
            </a:endParaRPr>
          </a:p>
          <a:p>
            <a:pPr marL="215900" indent="-20320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15900" algn="l"/>
              </a:tabLst>
            </a:pPr>
            <a:r>
              <a:rPr sz="1100" dirty="0">
                <a:latin typeface="Calibri"/>
                <a:cs typeface="Calibri"/>
              </a:rPr>
              <a:t>Professional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Service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Provider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will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support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Micro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Food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Processors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(Small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Entrepreneurs)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FPC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following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areas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such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as,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Accounts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Tax,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Legal,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IT,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Cost,</a:t>
            </a:r>
            <a:endParaRPr sz="1100" dirty="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Field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operations,</a:t>
            </a:r>
            <a:r>
              <a:rPr sz="1100" spc="-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Training,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Capacity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Building,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etc.</a:t>
            </a:r>
            <a:endParaRPr sz="1100" dirty="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84150" algn="l"/>
              </a:tabLst>
            </a:pPr>
            <a:r>
              <a:rPr sz="1100" dirty="0">
                <a:latin typeface="Calibri"/>
                <a:cs typeface="Calibri"/>
              </a:rPr>
              <a:t>FPC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after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Packaging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Branding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will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sell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Marketable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Product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Buyer.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8402" y="3438905"/>
            <a:ext cx="11795760" cy="0"/>
          </a:xfrm>
          <a:custGeom>
            <a:avLst/>
            <a:gdLst/>
            <a:ahLst/>
            <a:cxnLst/>
            <a:rect l="l" t="t" r="r" b="b"/>
            <a:pathLst>
              <a:path w="11795760">
                <a:moveTo>
                  <a:pt x="11795760" y="0"/>
                </a:moveTo>
                <a:lnTo>
                  <a:pt x="0" y="0"/>
                </a:lnTo>
              </a:path>
            </a:pathLst>
          </a:custGeom>
          <a:ln w="28956">
            <a:solidFill>
              <a:srgbClr val="C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9163" y="3645408"/>
            <a:ext cx="1407160" cy="94488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11125" marR="103505" indent="-1270" algn="ctr">
              <a:lnSpc>
                <a:spcPct val="100000"/>
              </a:lnSpc>
              <a:spcBef>
                <a:spcPts val="275"/>
              </a:spcBef>
            </a:pPr>
            <a:r>
              <a:rPr sz="1400" b="1" dirty="0">
                <a:latin typeface="Calibri"/>
                <a:cs typeface="Calibri"/>
              </a:rPr>
              <a:t>Process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of </a:t>
            </a:r>
            <a:r>
              <a:rPr sz="1400" b="1" dirty="0">
                <a:latin typeface="Calibri"/>
                <a:cs typeface="Calibri"/>
              </a:rPr>
              <a:t>Funding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Priority </a:t>
            </a:r>
            <a:r>
              <a:rPr sz="1400" b="1" dirty="0">
                <a:latin typeface="Calibri"/>
                <a:cs typeface="Calibri"/>
              </a:rPr>
              <a:t>Sector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Loan </a:t>
            </a:r>
            <a:r>
              <a:rPr sz="1400" b="1" spc="-10" dirty="0">
                <a:solidFill>
                  <a:srgbClr val="00AFEF"/>
                </a:solidFill>
                <a:latin typeface="Calibri"/>
                <a:cs typeface="Calibri"/>
              </a:rPr>
              <a:t>(Schematic)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356105" y="4713478"/>
            <a:ext cx="3379470" cy="665480"/>
            <a:chOff x="1356105" y="4713478"/>
            <a:chExt cx="3379470" cy="665480"/>
          </a:xfrm>
        </p:grpSpPr>
        <p:sp>
          <p:nvSpPr>
            <p:cNvPr id="14" name="object 14"/>
            <p:cNvSpPr/>
            <p:nvPr/>
          </p:nvSpPr>
          <p:spPr>
            <a:xfrm>
              <a:off x="2708909" y="5000371"/>
              <a:ext cx="2026285" cy="86995"/>
            </a:xfrm>
            <a:custGeom>
              <a:avLst/>
              <a:gdLst/>
              <a:ahLst/>
              <a:cxnLst/>
              <a:rect l="l" t="t" r="r" b="b"/>
              <a:pathLst>
                <a:path w="2026285" h="86995">
                  <a:moveTo>
                    <a:pt x="86867" y="31368"/>
                  </a:moveTo>
                  <a:lnTo>
                    <a:pt x="0" y="31495"/>
                  </a:lnTo>
                  <a:lnTo>
                    <a:pt x="0" y="60451"/>
                  </a:lnTo>
                  <a:lnTo>
                    <a:pt x="86867" y="60324"/>
                  </a:lnTo>
                  <a:lnTo>
                    <a:pt x="86867" y="31368"/>
                  </a:lnTo>
                  <a:close/>
                </a:path>
                <a:path w="2026285" h="86995">
                  <a:moveTo>
                    <a:pt x="202691" y="31241"/>
                  </a:moveTo>
                  <a:lnTo>
                    <a:pt x="115823" y="31368"/>
                  </a:lnTo>
                  <a:lnTo>
                    <a:pt x="115823" y="60324"/>
                  </a:lnTo>
                  <a:lnTo>
                    <a:pt x="202691" y="60197"/>
                  </a:lnTo>
                  <a:lnTo>
                    <a:pt x="202691" y="31241"/>
                  </a:lnTo>
                  <a:close/>
                </a:path>
                <a:path w="2026285" h="86995">
                  <a:moveTo>
                    <a:pt x="318515" y="31114"/>
                  </a:moveTo>
                  <a:lnTo>
                    <a:pt x="231647" y="31241"/>
                  </a:lnTo>
                  <a:lnTo>
                    <a:pt x="231647" y="60197"/>
                  </a:lnTo>
                  <a:lnTo>
                    <a:pt x="318515" y="60070"/>
                  </a:lnTo>
                  <a:lnTo>
                    <a:pt x="318515" y="31114"/>
                  </a:lnTo>
                  <a:close/>
                </a:path>
                <a:path w="2026285" h="86995">
                  <a:moveTo>
                    <a:pt x="434339" y="30987"/>
                  </a:moveTo>
                  <a:lnTo>
                    <a:pt x="347471" y="31114"/>
                  </a:lnTo>
                  <a:lnTo>
                    <a:pt x="347471" y="60070"/>
                  </a:lnTo>
                  <a:lnTo>
                    <a:pt x="434339" y="59943"/>
                  </a:lnTo>
                  <a:lnTo>
                    <a:pt x="434339" y="30987"/>
                  </a:lnTo>
                  <a:close/>
                </a:path>
                <a:path w="2026285" h="86995">
                  <a:moveTo>
                    <a:pt x="550163" y="30860"/>
                  </a:moveTo>
                  <a:lnTo>
                    <a:pt x="463295" y="30987"/>
                  </a:lnTo>
                  <a:lnTo>
                    <a:pt x="463295" y="59943"/>
                  </a:lnTo>
                  <a:lnTo>
                    <a:pt x="550163" y="59816"/>
                  </a:lnTo>
                  <a:lnTo>
                    <a:pt x="550163" y="30860"/>
                  </a:lnTo>
                  <a:close/>
                </a:path>
                <a:path w="2026285" h="86995">
                  <a:moveTo>
                    <a:pt x="665988" y="30606"/>
                  </a:moveTo>
                  <a:lnTo>
                    <a:pt x="579119" y="30733"/>
                  </a:lnTo>
                  <a:lnTo>
                    <a:pt x="579119" y="59689"/>
                  </a:lnTo>
                  <a:lnTo>
                    <a:pt x="665988" y="59562"/>
                  </a:lnTo>
                  <a:lnTo>
                    <a:pt x="665988" y="30606"/>
                  </a:lnTo>
                  <a:close/>
                </a:path>
                <a:path w="2026285" h="86995">
                  <a:moveTo>
                    <a:pt x="781812" y="30479"/>
                  </a:moveTo>
                  <a:lnTo>
                    <a:pt x="694943" y="30606"/>
                  </a:lnTo>
                  <a:lnTo>
                    <a:pt x="694943" y="59562"/>
                  </a:lnTo>
                  <a:lnTo>
                    <a:pt x="781812" y="59435"/>
                  </a:lnTo>
                  <a:lnTo>
                    <a:pt x="781812" y="30479"/>
                  </a:lnTo>
                  <a:close/>
                </a:path>
                <a:path w="2026285" h="86995">
                  <a:moveTo>
                    <a:pt x="897636" y="30352"/>
                  </a:moveTo>
                  <a:lnTo>
                    <a:pt x="810767" y="30479"/>
                  </a:lnTo>
                  <a:lnTo>
                    <a:pt x="810767" y="59435"/>
                  </a:lnTo>
                  <a:lnTo>
                    <a:pt x="897636" y="59308"/>
                  </a:lnTo>
                  <a:lnTo>
                    <a:pt x="897636" y="30352"/>
                  </a:lnTo>
                  <a:close/>
                </a:path>
                <a:path w="2026285" h="86995">
                  <a:moveTo>
                    <a:pt x="1013460" y="30225"/>
                  </a:moveTo>
                  <a:lnTo>
                    <a:pt x="926591" y="30352"/>
                  </a:lnTo>
                  <a:lnTo>
                    <a:pt x="926591" y="59308"/>
                  </a:lnTo>
                  <a:lnTo>
                    <a:pt x="1013460" y="59181"/>
                  </a:lnTo>
                  <a:lnTo>
                    <a:pt x="1013460" y="30225"/>
                  </a:lnTo>
                  <a:close/>
                </a:path>
                <a:path w="2026285" h="86995">
                  <a:moveTo>
                    <a:pt x="1129284" y="29971"/>
                  </a:moveTo>
                  <a:lnTo>
                    <a:pt x="1042415" y="30098"/>
                  </a:lnTo>
                  <a:lnTo>
                    <a:pt x="1042415" y="59054"/>
                  </a:lnTo>
                  <a:lnTo>
                    <a:pt x="1129284" y="58927"/>
                  </a:lnTo>
                  <a:lnTo>
                    <a:pt x="1129284" y="29971"/>
                  </a:lnTo>
                  <a:close/>
                </a:path>
                <a:path w="2026285" h="86995">
                  <a:moveTo>
                    <a:pt x="1245107" y="29844"/>
                  </a:moveTo>
                  <a:lnTo>
                    <a:pt x="1158239" y="29971"/>
                  </a:lnTo>
                  <a:lnTo>
                    <a:pt x="1158239" y="58927"/>
                  </a:lnTo>
                  <a:lnTo>
                    <a:pt x="1245107" y="58800"/>
                  </a:lnTo>
                  <a:lnTo>
                    <a:pt x="1245107" y="29844"/>
                  </a:lnTo>
                  <a:close/>
                </a:path>
                <a:path w="2026285" h="86995">
                  <a:moveTo>
                    <a:pt x="1360931" y="29717"/>
                  </a:moveTo>
                  <a:lnTo>
                    <a:pt x="1274064" y="29844"/>
                  </a:lnTo>
                  <a:lnTo>
                    <a:pt x="1274064" y="58800"/>
                  </a:lnTo>
                  <a:lnTo>
                    <a:pt x="1360931" y="58673"/>
                  </a:lnTo>
                  <a:lnTo>
                    <a:pt x="1360931" y="29717"/>
                  </a:lnTo>
                  <a:close/>
                </a:path>
                <a:path w="2026285" h="86995">
                  <a:moveTo>
                    <a:pt x="1476755" y="29590"/>
                  </a:moveTo>
                  <a:lnTo>
                    <a:pt x="1389888" y="29717"/>
                  </a:lnTo>
                  <a:lnTo>
                    <a:pt x="1389888" y="58673"/>
                  </a:lnTo>
                  <a:lnTo>
                    <a:pt x="1476755" y="58546"/>
                  </a:lnTo>
                  <a:lnTo>
                    <a:pt x="1476755" y="29590"/>
                  </a:lnTo>
                  <a:close/>
                </a:path>
                <a:path w="2026285" h="86995">
                  <a:moveTo>
                    <a:pt x="1592579" y="29463"/>
                  </a:moveTo>
                  <a:lnTo>
                    <a:pt x="1505712" y="29590"/>
                  </a:lnTo>
                  <a:lnTo>
                    <a:pt x="1505712" y="58546"/>
                  </a:lnTo>
                  <a:lnTo>
                    <a:pt x="1592579" y="58419"/>
                  </a:lnTo>
                  <a:lnTo>
                    <a:pt x="1592579" y="29463"/>
                  </a:lnTo>
                  <a:close/>
                </a:path>
                <a:path w="2026285" h="86995">
                  <a:moveTo>
                    <a:pt x="1708403" y="29209"/>
                  </a:moveTo>
                  <a:lnTo>
                    <a:pt x="1621536" y="29336"/>
                  </a:lnTo>
                  <a:lnTo>
                    <a:pt x="1621536" y="58292"/>
                  </a:lnTo>
                  <a:lnTo>
                    <a:pt x="1708403" y="58165"/>
                  </a:lnTo>
                  <a:lnTo>
                    <a:pt x="1708403" y="29209"/>
                  </a:lnTo>
                  <a:close/>
                </a:path>
                <a:path w="2026285" h="86995">
                  <a:moveTo>
                    <a:pt x="1824227" y="29082"/>
                  </a:moveTo>
                  <a:lnTo>
                    <a:pt x="1737360" y="29209"/>
                  </a:lnTo>
                  <a:lnTo>
                    <a:pt x="1737360" y="58165"/>
                  </a:lnTo>
                  <a:lnTo>
                    <a:pt x="1824227" y="58038"/>
                  </a:lnTo>
                  <a:lnTo>
                    <a:pt x="1824227" y="29082"/>
                  </a:lnTo>
                  <a:close/>
                </a:path>
                <a:path w="2026285" h="86995">
                  <a:moveTo>
                    <a:pt x="1997498" y="28955"/>
                  </a:moveTo>
                  <a:lnTo>
                    <a:pt x="1940052" y="28955"/>
                  </a:lnTo>
                  <a:lnTo>
                    <a:pt x="1940052" y="57911"/>
                  </a:lnTo>
                  <a:lnTo>
                    <a:pt x="1939501" y="57912"/>
                  </a:lnTo>
                  <a:lnTo>
                    <a:pt x="1939543" y="86867"/>
                  </a:lnTo>
                  <a:lnTo>
                    <a:pt x="2026285" y="43306"/>
                  </a:lnTo>
                  <a:lnTo>
                    <a:pt x="1997498" y="28955"/>
                  </a:lnTo>
                  <a:close/>
                </a:path>
                <a:path w="2026285" h="86995">
                  <a:moveTo>
                    <a:pt x="1939459" y="28956"/>
                  </a:moveTo>
                  <a:lnTo>
                    <a:pt x="1853184" y="29082"/>
                  </a:lnTo>
                  <a:lnTo>
                    <a:pt x="1853184" y="58038"/>
                  </a:lnTo>
                  <a:lnTo>
                    <a:pt x="1939501" y="57912"/>
                  </a:lnTo>
                  <a:lnTo>
                    <a:pt x="1939459" y="28956"/>
                  </a:lnTo>
                  <a:close/>
                </a:path>
                <a:path w="2026285" h="86995">
                  <a:moveTo>
                    <a:pt x="1940052" y="28955"/>
                  </a:moveTo>
                  <a:lnTo>
                    <a:pt x="1939459" y="28956"/>
                  </a:lnTo>
                  <a:lnTo>
                    <a:pt x="1939501" y="57912"/>
                  </a:lnTo>
                  <a:lnTo>
                    <a:pt x="1940052" y="57911"/>
                  </a:lnTo>
                  <a:lnTo>
                    <a:pt x="1940052" y="28955"/>
                  </a:lnTo>
                  <a:close/>
                </a:path>
                <a:path w="2026285" h="86995">
                  <a:moveTo>
                    <a:pt x="1939416" y="0"/>
                  </a:moveTo>
                  <a:lnTo>
                    <a:pt x="1939459" y="28956"/>
                  </a:lnTo>
                  <a:lnTo>
                    <a:pt x="1997498" y="28955"/>
                  </a:lnTo>
                  <a:lnTo>
                    <a:pt x="1939416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62455" y="4719828"/>
              <a:ext cx="1513840" cy="652780"/>
            </a:xfrm>
            <a:custGeom>
              <a:avLst/>
              <a:gdLst/>
              <a:ahLst/>
              <a:cxnLst/>
              <a:rect l="l" t="t" r="r" b="b"/>
              <a:pathLst>
                <a:path w="1513839" h="652779">
                  <a:moveTo>
                    <a:pt x="1404620" y="0"/>
                  </a:moveTo>
                  <a:lnTo>
                    <a:pt x="108712" y="0"/>
                  </a:lnTo>
                  <a:lnTo>
                    <a:pt x="66383" y="8538"/>
                  </a:lnTo>
                  <a:lnTo>
                    <a:pt x="31829" y="31829"/>
                  </a:lnTo>
                  <a:lnTo>
                    <a:pt x="8538" y="66383"/>
                  </a:lnTo>
                  <a:lnTo>
                    <a:pt x="0" y="108712"/>
                  </a:lnTo>
                  <a:lnTo>
                    <a:pt x="0" y="543560"/>
                  </a:lnTo>
                  <a:lnTo>
                    <a:pt x="8538" y="585888"/>
                  </a:lnTo>
                  <a:lnTo>
                    <a:pt x="31829" y="620442"/>
                  </a:lnTo>
                  <a:lnTo>
                    <a:pt x="66383" y="643733"/>
                  </a:lnTo>
                  <a:lnTo>
                    <a:pt x="108712" y="652272"/>
                  </a:lnTo>
                  <a:lnTo>
                    <a:pt x="1404620" y="652272"/>
                  </a:lnTo>
                  <a:lnTo>
                    <a:pt x="1446948" y="643733"/>
                  </a:lnTo>
                  <a:lnTo>
                    <a:pt x="1481502" y="620442"/>
                  </a:lnTo>
                  <a:lnTo>
                    <a:pt x="1504793" y="585888"/>
                  </a:lnTo>
                  <a:lnTo>
                    <a:pt x="1513332" y="543560"/>
                  </a:lnTo>
                  <a:lnTo>
                    <a:pt x="1513332" y="108712"/>
                  </a:lnTo>
                  <a:lnTo>
                    <a:pt x="1504793" y="66383"/>
                  </a:lnTo>
                  <a:lnTo>
                    <a:pt x="1481502" y="31829"/>
                  </a:lnTo>
                  <a:lnTo>
                    <a:pt x="1446948" y="8538"/>
                  </a:lnTo>
                  <a:lnTo>
                    <a:pt x="1404620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62455" y="4719828"/>
              <a:ext cx="1513840" cy="652780"/>
            </a:xfrm>
            <a:custGeom>
              <a:avLst/>
              <a:gdLst/>
              <a:ahLst/>
              <a:cxnLst/>
              <a:rect l="l" t="t" r="r" b="b"/>
              <a:pathLst>
                <a:path w="1513839" h="652779">
                  <a:moveTo>
                    <a:pt x="0" y="108712"/>
                  </a:moveTo>
                  <a:lnTo>
                    <a:pt x="8538" y="66383"/>
                  </a:lnTo>
                  <a:lnTo>
                    <a:pt x="31829" y="31829"/>
                  </a:lnTo>
                  <a:lnTo>
                    <a:pt x="66383" y="8538"/>
                  </a:lnTo>
                  <a:lnTo>
                    <a:pt x="108712" y="0"/>
                  </a:lnTo>
                  <a:lnTo>
                    <a:pt x="1404620" y="0"/>
                  </a:lnTo>
                  <a:lnTo>
                    <a:pt x="1446948" y="8538"/>
                  </a:lnTo>
                  <a:lnTo>
                    <a:pt x="1481502" y="31829"/>
                  </a:lnTo>
                  <a:lnTo>
                    <a:pt x="1504793" y="66383"/>
                  </a:lnTo>
                  <a:lnTo>
                    <a:pt x="1513332" y="108712"/>
                  </a:lnTo>
                  <a:lnTo>
                    <a:pt x="1513332" y="543560"/>
                  </a:lnTo>
                  <a:lnTo>
                    <a:pt x="1504793" y="585888"/>
                  </a:lnTo>
                  <a:lnTo>
                    <a:pt x="1481502" y="620442"/>
                  </a:lnTo>
                  <a:lnTo>
                    <a:pt x="1446948" y="643733"/>
                  </a:lnTo>
                  <a:lnTo>
                    <a:pt x="1404620" y="652272"/>
                  </a:lnTo>
                  <a:lnTo>
                    <a:pt x="108712" y="652272"/>
                  </a:lnTo>
                  <a:lnTo>
                    <a:pt x="66383" y="643733"/>
                  </a:lnTo>
                  <a:lnTo>
                    <a:pt x="31829" y="620442"/>
                  </a:lnTo>
                  <a:lnTo>
                    <a:pt x="8538" y="585888"/>
                  </a:lnTo>
                  <a:lnTo>
                    <a:pt x="0" y="543560"/>
                  </a:lnTo>
                  <a:lnTo>
                    <a:pt x="0" y="108712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632330" y="4724527"/>
            <a:ext cx="972185" cy="613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latin typeface="Calibri"/>
                <a:cs typeface="Calibri"/>
              </a:rPr>
              <a:t>Bank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latin typeface="Calibri"/>
                <a:cs typeface="Calibri"/>
              </a:rPr>
              <a:t>(Term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Loan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0" dirty="0">
                <a:latin typeface="Calibri"/>
                <a:cs typeface="Calibri"/>
              </a:rPr>
              <a:t>&amp;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75"/>
              </a:spcBef>
            </a:pPr>
            <a:r>
              <a:rPr sz="1100" dirty="0">
                <a:latin typeface="Calibri"/>
                <a:cs typeface="Calibri"/>
              </a:rPr>
              <a:t>Working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Capital)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730305" y="4661725"/>
            <a:ext cx="1375410" cy="762635"/>
            <a:chOff x="4730305" y="4661725"/>
            <a:chExt cx="1375410" cy="762635"/>
          </a:xfrm>
        </p:grpSpPr>
        <p:sp>
          <p:nvSpPr>
            <p:cNvPr id="19" name="object 19"/>
            <p:cNvSpPr/>
            <p:nvPr/>
          </p:nvSpPr>
          <p:spPr>
            <a:xfrm>
              <a:off x="4735067" y="4666488"/>
              <a:ext cx="1365885" cy="753110"/>
            </a:xfrm>
            <a:custGeom>
              <a:avLst/>
              <a:gdLst/>
              <a:ahLst/>
              <a:cxnLst/>
              <a:rect l="l" t="t" r="r" b="b"/>
              <a:pathLst>
                <a:path w="1365885" h="753110">
                  <a:moveTo>
                    <a:pt x="1240028" y="0"/>
                  </a:moveTo>
                  <a:lnTo>
                    <a:pt x="125476" y="0"/>
                  </a:lnTo>
                  <a:lnTo>
                    <a:pt x="76616" y="9854"/>
                  </a:lnTo>
                  <a:lnTo>
                    <a:pt x="36734" y="36734"/>
                  </a:lnTo>
                  <a:lnTo>
                    <a:pt x="9854" y="76616"/>
                  </a:lnTo>
                  <a:lnTo>
                    <a:pt x="0" y="125475"/>
                  </a:lnTo>
                  <a:lnTo>
                    <a:pt x="0" y="627380"/>
                  </a:lnTo>
                  <a:lnTo>
                    <a:pt x="9854" y="676239"/>
                  </a:lnTo>
                  <a:lnTo>
                    <a:pt x="36734" y="716121"/>
                  </a:lnTo>
                  <a:lnTo>
                    <a:pt x="76616" y="743001"/>
                  </a:lnTo>
                  <a:lnTo>
                    <a:pt x="125476" y="752856"/>
                  </a:lnTo>
                  <a:lnTo>
                    <a:pt x="1240028" y="752856"/>
                  </a:lnTo>
                  <a:lnTo>
                    <a:pt x="1288887" y="743001"/>
                  </a:lnTo>
                  <a:lnTo>
                    <a:pt x="1328769" y="716121"/>
                  </a:lnTo>
                  <a:lnTo>
                    <a:pt x="1355649" y="676239"/>
                  </a:lnTo>
                  <a:lnTo>
                    <a:pt x="1365504" y="627380"/>
                  </a:lnTo>
                  <a:lnTo>
                    <a:pt x="1365504" y="125475"/>
                  </a:lnTo>
                  <a:lnTo>
                    <a:pt x="1355649" y="76616"/>
                  </a:lnTo>
                  <a:lnTo>
                    <a:pt x="1328769" y="36734"/>
                  </a:lnTo>
                  <a:lnTo>
                    <a:pt x="1288887" y="9854"/>
                  </a:lnTo>
                  <a:lnTo>
                    <a:pt x="1240028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35067" y="4666488"/>
              <a:ext cx="1365885" cy="753110"/>
            </a:xfrm>
            <a:custGeom>
              <a:avLst/>
              <a:gdLst/>
              <a:ahLst/>
              <a:cxnLst/>
              <a:rect l="l" t="t" r="r" b="b"/>
              <a:pathLst>
                <a:path w="1365885" h="753110">
                  <a:moveTo>
                    <a:pt x="0" y="125475"/>
                  </a:moveTo>
                  <a:lnTo>
                    <a:pt x="9854" y="76616"/>
                  </a:lnTo>
                  <a:lnTo>
                    <a:pt x="36734" y="36734"/>
                  </a:lnTo>
                  <a:lnTo>
                    <a:pt x="76616" y="9854"/>
                  </a:lnTo>
                  <a:lnTo>
                    <a:pt x="125476" y="0"/>
                  </a:lnTo>
                  <a:lnTo>
                    <a:pt x="1240028" y="0"/>
                  </a:lnTo>
                  <a:lnTo>
                    <a:pt x="1288887" y="9854"/>
                  </a:lnTo>
                  <a:lnTo>
                    <a:pt x="1328769" y="36734"/>
                  </a:lnTo>
                  <a:lnTo>
                    <a:pt x="1355649" y="76616"/>
                  </a:lnTo>
                  <a:lnTo>
                    <a:pt x="1365504" y="125475"/>
                  </a:lnTo>
                  <a:lnTo>
                    <a:pt x="1365504" y="627380"/>
                  </a:lnTo>
                  <a:lnTo>
                    <a:pt x="1355649" y="676239"/>
                  </a:lnTo>
                  <a:lnTo>
                    <a:pt x="1328769" y="716121"/>
                  </a:lnTo>
                  <a:lnTo>
                    <a:pt x="1288887" y="743001"/>
                  </a:lnTo>
                  <a:lnTo>
                    <a:pt x="1240028" y="752856"/>
                  </a:lnTo>
                  <a:lnTo>
                    <a:pt x="125476" y="752856"/>
                  </a:lnTo>
                  <a:lnTo>
                    <a:pt x="76616" y="743001"/>
                  </a:lnTo>
                  <a:lnTo>
                    <a:pt x="36734" y="716121"/>
                  </a:lnTo>
                  <a:lnTo>
                    <a:pt x="9854" y="676239"/>
                  </a:lnTo>
                  <a:lnTo>
                    <a:pt x="0" y="627380"/>
                  </a:lnTo>
                  <a:lnTo>
                    <a:pt x="0" y="12547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841875" y="4644897"/>
            <a:ext cx="1152525" cy="76390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33020">
              <a:lnSpc>
                <a:spcPts val="1190"/>
              </a:lnSpc>
              <a:spcBef>
                <a:spcPts val="250"/>
              </a:spcBef>
            </a:pPr>
            <a:r>
              <a:rPr sz="1100" b="1" dirty="0">
                <a:solidFill>
                  <a:srgbClr val="FF0000"/>
                </a:solidFill>
                <a:latin typeface="Calibri"/>
                <a:cs typeface="Calibri"/>
              </a:rPr>
              <a:t>Cluster</a:t>
            </a:r>
            <a:r>
              <a:rPr sz="11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1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0000"/>
                </a:solidFill>
                <a:latin typeface="Calibri"/>
                <a:cs typeface="Calibri"/>
              </a:rPr>
              <a:t>Micro</a:t>
            </a:r>
            <a:r>
              <a:rPr sz="11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b="1" spc="-50" dirty="0">
                <a:solidFill>
                  <a:srgbClr val="FF0000"/>
                </a:solidFill>
                <a:latin typeface="Calibri"/>
                <a:cs typeface="Calibri"/>
              </a:rPr>
              <a:t>&amp;</a:t>
            </a:r>
            <a:r>
              <a:rPr sz="1100" b="1" dirty="0">
                <a:solidFill>
                  <a:srgbClr val="FF0000"/>
                </a:solidFill>
                <a:latin typeface="Calibri"/>
                <a:cs typeface="Calibri"/>
              </a:rPr>
              <a:t> Small</a:t>
            </a:r>
            <a:r>
              <a:rPr sz="11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FF0000"/>
                </a:solidFill>
                <a:latin typeface="Calibri"/>
                <a:cs typeface="Calibri"/>
              </a:rPr>
              <a:t>Entrepreneur</a:t>
            </a:r>
            <a:endParaRPr sz="1100">
              <a:latin typeface="Calibri"/>
              <a:cs typeface="Calibri"/>
            </a:endParaRPr>
          </a:p>
          <a:p>
            <a:pPr marL="86995">
              <a:lnSpc>
                <a:spcPct val="100000"/>
              </a:lnSpc>
              <a:spcBef>
                <a:spcPts val="305"/>
              </a:spcBef>
            </a:pPr>
            <a:r>
              <a:rPr sz="1100" dirty="0">
                <a:solidFill>
                  <a:srgbClr val="FF0000"/>
                </a:solidFill>
                <a:latin typeface="Calibri"/>
                <a:cs typeface="Calibri"/>
              </a:rPr>
              <a:t>(10,</a:t>
            </a:r>
            <a:r>
              <a:rPr sz="11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0000"/>
                </a:solidFill>
                <a:latin typeface="Calibri"/>
                <a:cs typeface="Calibri"/>
              </a:rPr>
              <a:t>20,</a:t>
            </a:r>
            <a:r>
              <a:rPr sz="11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0000"/>
                </a:solidFill>
                <a:latin typeface="Calibri"/>
                <a:cs typeface="Calibri"/>
              </a:rPr>
              <a:t>30</a:t>
            </a:r>
            <a:r>
              <a:rPr sz="1100" spc="-10" dirty="0">
                <a:solidFill>
                  <a:srgbClr val="FF0000"/>
                </a:solidFill>
                <a:latin typeface="Calibri"/>
                <a:cs typeface="Calibri"/>
              </a:rPr>
              <a:t> Units)</a:t>
            </a:r>
            <a:endParaRPr sz="1100">
              <a:latin typeface="Calibri"/>
              <a:cs typeface="Calibri"/>
            </a:endParaRPr>
          </a:p>
          <a:p>
            <a:pPr marL="42545">
              <a:lnSpc>
                <a:spcPct val="100000"/>
              </a:lnSpc>
              <a:spcBef>
                <a:spcPts val="335"/>
              </a:spcBef>
            </a:pPr>
            <a:r>
              <a:rPr sz="110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11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1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0000"/>
                </a:solidFill>
                <a:latin typeface="Calibri"/>
                <a:cs typeface="Calibri"/>
              </a:rPr>
              <a:t>Block</a:t>
            </a:r>
            <a:r>
              <a:rPr sz="11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11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0000"/>
                </a:solidFill>
                <a:latin typeface="Calibri"/>
                <a:cs typeface="Calibri"/>
              </a:rPr>
              <a:t>District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597909" y="4440682"/>
            <a:ext cx="918210" cy="459740"/>
            <a:chOff x="3597909" y="4440682"/>
            <a:chExt cx="918210" cy="459740"/>
          </a:xfrm>
        </p:grpSpPr>
        <p:sp>
          <p:nvSpPr>
            <p:cNvPr id="23" name="object 23"/>
            <p:cNvSpPr/>
            <p:nvPr/>
          </p:nvSpPr>
          <p:spPr>
            <a:xfrm>
              <a:off x="3604259" y="4447032"/>
              <a:ext cx="905510" cy="447040"/>
            </a:xfrm>
            <a:custGeom>
              <a:avLst/>
              <a:gdLst/>
              <a:ahLst/>
              <a:cxnLst/>
              <a:rect l="l" t="t" r="r" b="b"/>
              <a:pathLst>
                <a:path w="905510" h="447039">
                  <a:moveTo>
                    <a:pt x="830834" y="0"/>
                  </a:moveTo>
                  <a:lnTo>
                    <a:pt x="74422" y="0"/>
                  </a:lnTo>
                  <a:lnTo>
                    <a:pt x="45434" y="5842"/>
                  </a:lnTo>
                  <a:lnTo>
                    <a:pt x="21780" y="21780"/>
                  </a:lnTo>
                  <a:lnTo>
                    <a:pt x="5841" y="45434"/>
                  </a:lnTo>
                  <a:lnTo>
                    <a:pt x="0" y="74422"/>
                  </a:lnTo>
                  <a:lnTo>
                    <a:pt x="0" y="372110"/>
                  </a:lnTo>
                  <a:lnTo>
                    <a:pt x="5841" y="401097"/>
                  </a:lnTo>
                  <a:lnTo>
                    <a:pt x="21780" y="424751"/>
                  </a:lnTo>
                  <a:lnTo>
                    <a:pt x="45434" y="440690"/>
                  </a:lnTo>
                  <a:lnTo>
                    <a:pt x="74422" y="446532"/>
                  </a:lnTo>
                  <a:lnTo>
                    <a:pt x="830834" y="446532"/>
                  </a:lnTo>
                  <a:lnTo>
                    <a:pt x="859821" y="440690"/>
                  </a:lnTo>
                  <a:lnTo>
                    <a:pt x="883475" y="424751"/>
                  </a:lnTo>
                  <a:lnTo>
                    <a:pt x="899413" y="401097"/>
                  </a:lnTo>
                  <a:lnTo>
                    <a:pt x="905255" y="372110"/>
                  </a:lnTo>
                  <a:lnTo>
                    <a:pt x="905255" y="74422"/>
                  </a:lnTo>
                  <a:lnTo>
                    <a:pt x="899413" y="45434"/>
                  </a:lnTo>
                  <a:lnTo>
                    <a:pt x="883475" y="21780"/>
                  </a:lnTo>
                  <a:lnTo>
                    <a:pt x="859821" y="5842"/>
                  </a:lnTo>
                  <a:lnTo>
                    <a:pt x="8308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04259" y="4447032"/>
              <a:ext cx="905510" cy="447040"/>
            </a:xfrm>
            <a:custGeom>
              <a:avLst/>
              <a:gdLst/>
              <a:ahLst/>
              <a:cxnLst/>
              <a:rect l="l" t="t" r="r" b="b"/>
              <a:pathLst>
                <a:path w="905510" h="447039">
                  <a:moveTo>
                    <a:pt x="0" y="74422"/>
                  </a:moveTo>
                  <a:lnTo>
                    <a:pt x="5841" y="45434"/>
                  </a:lnTo>
                  <a:lnTo>
                    <a:pt x="21780" y="21780"/>
                  </a:lnTo>
                  <a:lnTo>
                    <a:pt x="45434" y="5842"/>
                  </a:lnTo>
                  <a:lnTo>
                    <a:pt x="74422" y="0"/>
                  </a:lnTo>
                  <a:lnTo>
                    <a:pt x="830834" y="0"/>
                  </a:lnTo>
                  <a:lnTo>
                    <a:pt x="859821" y="5842"/>
                  </a:lnTo>
                  <a:lnTo>
                    <a:pt x="883475" y="21780"/>
                  </a:lnTo>
                  <a:lnTo>
                    <a:pt x="899413" y="45434"/>
                  </a:lnTo>
                  <a:lnTo>
                    <a:pt x="905255" y="74422"/>
                  </a:lnTo>
                  <a:lnTo>
                    <a:pt x="905255" y="372110"/>
                  </a:lnTo>
                  <a:lnTo>
                    <a:pt x="899413" y="401097"/>
                  </a:lnTo>
                  <a:lnTo>
                    <a:pt x="883475" y="424751"/>
                  </a:lnTo>
                  <a:lnTo>
                    <a:pt x="859821" y="440690"/>
                  </a:lnTo>
                  <a:lnTo>
                    <a:pt x="830834" y="446532"/>
                  </a:lnTo>
                  <a:lnTo>
                    <a:pt x="74422" y="446532"/>
                  </a:lnTo>
                  <a:lnTo>
                    <a:pt x="45434" y="440690"/>
                  </a:lnTo>
                  <a:lnTo>
                    <a:pt x="21780" y="424751"/>
                  </a:lnTo>
                  <a:lnTo>
                    <a:pt x="5841" y="401097"/>
                  </a:lnTo>
                  <a:lnTo>
                    <a:pt x="0" y="372110"/>
                  </a:lnTo>
                  <a:lnTo>
                    <a:pt x="0" y="74422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762247" y="4498340"/>
            <a:ext cx="5892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069" marR="5080" indent="-40005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006FC0"/>
                </a:solidFill>
                <a:latin typeface="Calibri"/>
                <a:cs typeface="Calibri"/>
              </a:rPr>
              <a:t>Machinery Suppliers</a:t>
            </a:r>
            <a:endParaRPr sz="1000" dirty="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597909" y="5246878"/>
            <a:ext cx="918210" cy="457834"/>
            <a:chOff x="3597909" y="5246878"/>
            <a:chExt cx="918210" cy="457834"/>
          </a:xfrm>
        </p:grpSpPr>
        <p:sp>
          <p:nvSpPr>
            <p:cNvPr id="27" name="object 27"/>
            <p:cNvSpPr/>
            <p:nvPr/>
          </p:nvSpPr>
          <p:spPr>
            <a:xfrm>
              <a:off x="3604259" y="5253228"/>
              <a:ext cx="905510" cy="445134"/>
            </a:xfrm>
            <a:custGeom>
              <a:avLst/>
              <a:gdLst/>
              <a:ahLst/>
              <a:cxnLst/>
              <a:rect l="l" t="t" r="r" b="b"/>
              <a:pathLst>
                <a:path w="905510" h="445135">
                  <a:moveTo>
                    <a:pt x="831088" y="0"/>
                  </a:moveTo>
                  <a:lnTo>
                    <a:pt x="74167" y="0"/>
                  </a:lnTo>
                  <a:lnTo>
                    <a:pt x="45273" y="5820"/>
                  </a:lnTo>
                  <a:lnTo>
                    <a:pt x="21701" y="21701"/>
                  </a:lnTo>
                  <a:lnTo>
                    <a:pt x="5820" y="45273"/>
                  </a:lnTo>
                  <a:lnTo>
                    <a:pt x="0" y="74168"/>
                  </a:lnTo>
                  <a:lnTo>
                    <a:pt x="0" y="370840"/>
                  </a:lnTo>
                  <a:lnTo>
                    <a:pt x="5820" y="399707"/>
                  </a:lnTo>
                  <a:lnTo>
                    <a:pt x="21701" y="423283"/>
                  </a:lnTo>
                  <a:lnTo>
                    <a:pt x="45273" y="439178"/>
                  </a:lnTo>
                  <a:lnTo>
                    <a:pt x="74167" y="445008"/>
                  </a:lnTo>
                  <a:lnTo>
                    <a:pt x="831088" y="445008"/>
                  </a:lnTo>
                  <a:lnTo>
                    <a:pt x="859982" y="439178"/>
                  </a:lnTo>
                  <a:lnTo>
                    <a:pt x="883554" y="423283"/>
                  </a:lnTo>
                  <a:lnTo>
                    <a:pt x="899435" y="399707"/>
                  </a:lnTo>
                  <a:lnTo>
                    <a:pt x="905255" y="370840"/>
                  </a:lnTo>
                  <a:lnTo>
                    <a:pt x="905255" y="74168"/>
                  </a:lnTo>
                  <a:lnTo>
                    <a:pt x="899435" y="45273"/>
                  </a:lnTo>
                  <a:lnTo>
                    <a:pt x="883554" y="21701"/>
                  </a:lnTo>
                  <a:lnTo>
                    <a:pt x="859982" y="5820"/>
                  </a:lnTo>
                  <a:lnTo>
                    <a:pt x="8310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604259" y="5253228"/>
              <a:ext cx="905510" cy="445134"/>
            </a:xfrm>
            <a:custGeom>
              <a:avLst/>
              <a:gdLst/>
              <a:ahLst/>
              <a:cxnLst/>
              <a:rect l="l" t="t" r="r" b="b"/>
              <a:pathLst>
                <a:path w="905510" h="445135">
                  <a:moveTo>
                    <a:pt x="0" y="74168"/>
                  </a:moveTo>
                  <a:lnTo>
                    <a:pt x="5820" y="45273"/>
                  </a:lnTo>
                  <a:lnTo>
                    <a:pt x="21701" y="21701"/>
                  </a:lnTo>
                  <a:lnTo>
                    <a:pt x="45273" y="5820"/>
                  </a:lnTo>
                  <a:lnTo>
                    <a:pt x="74167" y="0"/>
                  </a:lnTo>
                  <a:lnTo>
                    <a:pt x="831088" y="0"/>
                  </a:lnTo>
                  <a:lnTo>
                    <a:pt x="859982" y="5820"/>
                  </a:lnTo>
                  <a:lnTo>
                    <a:pt x="883554" y="21701"/>
                  </a:lnTo>
                  <a:lnTo>
                    <a:pt x="899435" y="45273"/>
                  </a:lnTo>
                  <a:lnTo>
                    <a:pt x="905255" y="74168"/>
                  </a:lnTo>
                  <a:lnTo>
                    <a:pt x="905255" y="370840"/>
                  </a:lnTo>
                  <a:lnTo>
                    <a:pt x="899435" y="399707"/>
                  </a:lnTo>
                  <a:lnTo>
                    <a:pt x="883554" y="423283"/>
                  </a:lnTo>
                  <a:lnTo>
                    <a:pt x="859982" y="439178"/>
                  </a:lnTo>
                  <a:lnTo>
                    <a:pt x="831088" y="445008"/>
                  </a:lnTo>
                  <a:lnTo>
                    <a:pt x="74167" y="445008"/>
                  </a:lnTo>
                  <a:lnTo>
                    <a:pt x="45273" y="439178"/>
                  </a:lnTo>
                  <a:lnTo>
                    <a:pt x="21701" y="423283"/>
                  </a:lnTo>
                  <a:lnTo>
                    <a:pt x="5820" y="399707"/>
                  </a:lnTo>
                  <a:lnTo>
                    <a:pt x="0" y="370840"/>
                  </a:lnTo>
                  <a:lnTo>
                    <a:pt x="0" y="74168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705859" y="5303646"/>
            <a:ext cx="70231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1445" marR="5080" indent="-11938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006FC0"/>
                </a:solidFill>
                <a:latin typeface="Calibri"/>
                <a:cs typeface="Calibri"/>
              </a:rPr>
              <a:t>Construction Vendors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876550" y="4352544"/>
            <a:ext cx="8672830" cy="2058035"/>
            <a:chOff x="2876550" y="4352544"/>
            <a:chExt cx="8672830" cy="2058035"/>
          </a:xfrm>
        </p:grpSpPr>
        <p:sp>
          <p:nvSpPr>
            <p:cNvPr id="31" name="object 31"/>
            <p:cNvSpPr/>
            <p:nvPr/>
          </p:nvSpPr>
          <p:spPr>
            <a:xfrm>
              <a:off x="2876550" y="4626864"/>
              <a:ext cx="729615" cy="433705"/>
            </a:xfrm>
            <a:custGeom>
              <a:avLst/>
              <a:gdLst/>
              <a:ahLst/>
              <a:cxnLst/>
              <a:rect l="l" t="t" r="r" b="b"/>
              <a:pathLst>
                <a:path w="729614" h="433704">
                  <a:moveTo>
                    <a:pt x="350012" y="404368"/>
                  </a:moveTo>
                  <a:lnTo>
                    <a:pt x="0" y="404368"/>
                  </a:lnTo>
                  <a:lnTo>
                    <a:pt x="0" y="433324"/>
                  </a:lnTo>
                  <a:lnTo>
                    <a:pt x="378967" y="433324"/>
                  </a:lnTo>
                  <a:lnTo>
                    <a:pt x="378967" y="418846"/>
                  </a:lnTo>
                  <a:lnTo>
                    <a:pt x="350012" y="418846"/>
                  </a:lnTo>
                  <a:lnTo>
                    <a:pt x="350012" y="404368"/>
                  </a:lnTo>
                  <a:close/>
                </a:path>
                <a:path w="729614" h="433704">
                  <a:moveTo>
                    <a:pt x="642238" y="28956"/>
                  </a:moveTo>
                  <a:lnTo>
                    <a:pt x="350012" y="28956"/>
                  </a:lnTo>
                  <a:lnTo>
                    <a:pt x="350012" y="418846"/>
                  </a:lnTo>
                  <a:lnTo>
                    <a:pt x="364489" y="404368"/>
                  </a:lnTo>
                  <a:lnTo>
                    <a:pt x="378967" y="404368"/>
                  </a:lnTo>
                  <a:lnTo>
                    <a:pt x="378967" y="57912"/>
                  </a:lnTo>
                  <a:lnTo>
                    <a:pt x="364489" y="57912"/>
                  </a:lnTo>
                  <a:lnTo>
                    <a:pt x="378967" y="43434"/>
                  </a:lnTo>
                  <a:lnTo>
                    <a:pt x="642238" y="43434"/>
                  </a:lnTo>
                  <a:lnTo>
                    <a:pt x="642238" y="28956"/>
                  </a:lnTo>
                  <a:close/>
                </a:path>
                <a:path w="729614" h="433704">
                  <a:moveTo>
                    <a:pt x="378967" y="404368"/>
                  </a:moveTo>
                  <a:lnTo>
                    <a:pt x="364489" y="404368"/>
                  </a:lnTo>
                  <a:lnTo>
                    <a:pt x="350012" y="418846"/>
                  </a:lnTo>
                  <a:lnTo>
                    <a:pt x="378967" y="418846"/>
                  </a:lnTo>
                  <a:lnTo>
                    <a:pt x="378967" y="404368"/>
                  </a:lnTo>
                  <a:close/>
                </a:path>
                <a:path w="729614" h="433704">
                  <a:moveTo>
                    <a:pt x="642238" y="0"/>
                  </a:moveTo>
                  <a:lnTo>
                    <a:pt x="642238" y="86868"/>
                  </a:lnTo>
                  <a:lnTo>
                    <a:pt x="700151" y="57912"/>
                  </a:lnTo>
                  <a:lnTo>
                    <a:pt x="656716" y="57912"/>
                  </a:lnTo>
                  <a:lnTo>
                    <a:pt x="656716" y="28956"/>
                  </a:lnTo>
                  <a:lnTo>
                    <a:pt x="700151" y="28956"/>
                  </a:lnTo>
                  <a:lnTo>
                    <a:pt x="642238" y="0"/>
                  </a:lnTo>
                  <a:close/>
                </a:path>
                <a:path w="729614" h="433704">
                  <a:moveTo>
                    <a:pt x="378967" y="43434"/>
                  </a:moveTo>
                  <a:lnTo>
                    <a:pt x="364489" y="57912"/>
                  </a:lnTo>
                  <a:lnTo>
                    <a:pt x="378967" y="57912"/>
                  </a:lnTo>
                  <a:lnTo>
                    <a:pt x="378967" y="43434"/>
                  </a:lnTo>
                  <a:close/>
                </a:path>
                <a:path w="729614" h="433704">
                  <a:moveTo>
                    <a:pt x="642238" y="43434"/>
                  </a:moveTo>
                  <a:lnTo>
                    <a:pt x="378967" y="43434"/>
                  </a:lnTo>
                  <a:lnTo>
                    <a:pt x="378967" y="57912"/>
                  </a:lnTo>
                  <a:lnTo>
                    <a:pt x="642238" y="57912"/>
                  </a:lnTo>
                  <a:lnTo>
                    <a:pt x="642238" y="43434"/>
                  </a:lnTo>
                  <a:close/>
                </a:path>
                <a:path w="729614" h="433704">
                  <a:moveTo>
                    <a:pt x="700151" y="28956"/>
                  </a:moveTo>
                  <a:lnTo>
                    <a:pt x="656716" y="28956"/>
                  </a:lnTo>
                  <a:lnTo>
                    <a:pt x="656716" y="57912"/>
                  </a:lnTo>
                  <a:lnTo>
                    <a:pt x="700151" y="57912"/>
                  </a:lnTo>
                  <a:lnTo>
                    <a:pt x="729107" y="43434"/>
                  </a:lnTo>
                  <a:lnTo>
                    <a:pt x="700151" y="28956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91357" y="4355515"/>
              <a:ext cx="2857529" cy="142048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8735567" y="4352544"/>
              <a:ext cx="2773680" cy="1346200"/>
            </a:xfrm>
            <a:custGeom>
              <a:avLst/>
              <a:gdLst/>
              <a:ahLst/>
              <a:cxnLst/>
              <a:rect l="l" t="t" r="r" b="b"/>
              <a:pathLst>
                <a:path w="2773679" h="1346200">
                  <a:moveTo>
                    <a:pt x="2773679" y="0"/>
                  </a:moveTo>
                  <a:lnTo>
                    <a:pt x="0" y="0"/>
                  </a:lnTo>
                  <a:lnTo>
                    <a:pt x="0" y="1345691"/>
                  </a:lnTo>
                  <a:lnTo>
                    <a:pt x="2773679" y="1345691"/>
                  </a:lnTo>
                  <a:lnTo>
                    <a:pt x="2773679" y="0"/>
                  </a:lnTo>
                  <a:close/>
                </a:path>
              </a:pathLst>
            </a:custGeom>
            <a:solidFill>
              <a:srgbClr val="CDD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876550" y="5032248"/>
              <a:ext cx="729615" cy="487680"/>
            </a:xfrm>
            <a:custGeom>
              <a:avLst/>
              <a:gdLst/>
              <a:ahLst/>
              <a:cxnLst/>
              <a:rect l="l" t="t" r="r" b="b"/>
              <a:pathLst>
                <a:path w="729614" h="487679">
                  <a:moveTo>
                    <a:pt x="642238" y="400684"/>
                  </a:moveTo>
                  <a:lnTo>
                    <a:pt x="642238" y="487552"/>
                  </a:lnTo>
                  <a:lnTo>
                    <a:pt x="700151" y="458596"/>
                  </a:lnTo>
                  <a:lnTo>
                    <a:pt x="656716" y="458596"/>
                  </a:lnTo>
                  <a:lnTo>
                    <a:pt x="656716" y="429640"/>
                  </a:lnTo>
                  <a:lnTo>
                    <a:pt x="700151" y="429640"/>
                  </a:lnTo>
                  <a:lnTo>
                    <a:pt x="642238" y="400684"/>
                  </a:lnTo>
                  <a:close/>
                </a:path>
                <a:path w="729614" h="487679">
                  <a:moveTo>
                    <a:pt x="350012" y="14477"/>
                  </a:moveTo>
                  <a:lnTo>
                    <a:pt x="350012" y="458596"/>
                  </a:lnTo>
                  <a:lnTo>
                    <a:pt x="642238" y="458596"/>
                  </a:lnTo>
                  <a:lnTo>
                    <a:pt x="642238" y="444118"/>
                  </a:lnTo>
                  <a:lnTo>
                    <a:pt x="378967" y="444118"/>
                  </a:lnTo>
                  <a:lnTo>
                    <a:pt x="364489" y="429640"/>
                  </a:lnTo>
                  <a:lnTo>
                    <a:pt x="378967" y="429640"/>
                  </a:lnTo>
                  <a:lnTo>
                    <a:pt x="378967" y="28956"/>
                  </a:lnTo>
                  <a:lnTo>
                    <a:pt x="364489" y="28956"/>
                  </a:lnTo>
                  <a:lnTo>
                    <a:pt x="350012" y="14477"/>
                  </a:lnTo>
                  <a:close/>
                </a:path>
                <a:path w="729614" h="487679">
                  <a:moveTo>
                    <a:pt x="700151" y="429640"/>
                  </a:moveTo>
                  <a:lnTo>
                    <a:pt x="656716" y="429640"/>
                  </a:lnTo>
                  <a:lnTo>
                    <a:pt x="656716" y="458596"/>
                  </a:lnTo>
                  <a:lnTo>
                    <a:pt x="700151" y="458596"/>
                  </a:lnTo>
                  <a:lnTo>
                    <a:pt x="729107" y="444118"/>
                  </a:lnTo>
                  <a:lnTo>
                    <a:pt x="700151" y="429640"/>
                  </a:lnTo>
                  <a:close/>
                </a:path>
                <a:path w="729614" h="487679">
                  <a:moveTo>
                    <a:pt x="378967" y="429640"/>
                  </a:moveTo>
                  <a:lnTo>
                    <a:pt x="364489" y="429640"/>
                  </a:lnTo>
                  <a:lnTo>
                    <a:pt x="378967" y="444118"/>
                  </a:lnTo>
                  <a:lnTo>
                    <a:pt x="378967" y="429640"/>
                  </a:lnTo>
                  <a:close/>
                </a:path>
                <a:path w="729614" h="487679">
                  <a:moveTo>
                    <a:pt x="642238" y="429640"/>
                  </a:moveTo>
                  <a:lnTo>
                    <a:pt x="378967" y="429640"/>
                  </a:lnTo>
                  <a:lnTo>
                    <a:pt x="378967" y="444118"/>
                  </a:lnTo>
                  <a:lnTo>
                    <a:pt x="642238" y="444118"/>
                  </a:lnTo>
                  <a:lnTo>
                    <a:pt x="642238" y="429640"/>
                  </a:lnTo>
                  <a:close/>
                </a:path>
                <a:path w="729614" h="487679">
                  <a:moveTo>
                    <a:pt x="378967" y="0"/>
                  </a:moveTo>
                  <a:lnTo>
                    <a:pt x="0" y="0"/>
                  </a:lnTo>
                  <a:lnTo>
                    <a:pt x="0" y="28956"/>
                  </a:lnTo>
                  <a:lnTo>
                    <a:pt x="350012" y="28956"/>
                  </a:lnTo>
                  <a:lnTo>
                    <a:pt x="350012" y="14477"/>
                  </a:lnTo>
                  <a:lnTo>
                    <a:pt x="378967" y="14477"/>
                  </a:lnTo>
                  <a:lnTo>
                    <a:pt x="378967" y="0"/>
                  </a:lnTo>
                  <a:close/>
                </a:path>
                <a:path w="729614" h="487679">
                  <a:moveTo>
                    <a:pt x="378967" y="14477"/>
                  </a:moveTo>
                  <a:lnTo>
                    <a:pt x="350012" y="14477"/>
                  </a:lnTo>
                  <a:lnTo>
                    <a:pt x="364489" y="28956"/>
                  </a:lnTo>
                  <a:lnTo>
                    <a:pt x="378967" y="28956"/>
                  </a:lnTo>
                  <a:lnTo>
                    <a:pt x="378967" y="14477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25158" y="4355515"/>
              <a:ext cx="2197658" cy="142048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469379" y="4352544"/>
              <a:ext cx="2113915" cy="1346200"/>
            </a:xfrm>
            <a:custGeom>
              <a:avLst/>
              <a:gdLst/>
              <a:ahLst/>
              <a:cxnLst/>
              <a:rect l="l" t="t" r="r" b="b"/>
              <a:pathLst>
                <a:path w="2113915" h="1346200">
                  <a:moveTo>
                    <a:pt x="2113787" y="0"/>
                  </a:moveTo>
                  <a:lnTo>
                    <a:pt x="0" y="0"/>
                  </a:lnTo>
                  <a:lnTo>
                    <a:pt x="0" y="1345691"/>
                  </a:lnTo>
                  <a:lnTo>
                    <a:pt x="2113787" y="1345691"/>
                  </a:lnTo>
                  <a:lnTo>
                    <a:pt x="2113787" y="0"/>
                  </a:lnTo>
                  <a:close/>
                </a:path>
              </a:pathLst>
            </a:custGeom>
            <a:solidFill>
              <a:srgbClr val="FF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81527" y="4878324"/>
              <a:ext cx="330708" cy="345948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497451" y="4662804"/>
              <a:ext cx="237490" cy="820419"/>
            </a:xfrm>
            <a:custGeom>
              <a:avLst/>
              <a:gdLst/>
              <a:ahLst/>
              <a:cxnLst/>
              <a:rect l="l" t="t" r="r" b="b"/>
              <a:pathLst>
                <a:path w="237489" h="820420">
                  <a:moveTo>
                    <a:pt x="237363" y="380873"/>
                  </a:moveTo>
                  <a:lnTo>
                    <a:pt x="158750" y="437896"/>
                  </a:lnTo>
                  <a:lnTo>
                    <a:pt x="184442" y="451281"/>
                  </a:lnTo>
                  <a:lnTo>
                    <a:pt x="0" y="806577"/>
                  </a:lnTo>
                  <a:lnTo>
                    <a:pt x="25654" y="819912"/>
                  </a:lnTo>
                  <a:lnTo>
                    <a:pt x="210096" y="464629"/>
                  </a:lnTo>
                  <a:lnTo>
                    <a:pt x="235839" y="478028"/>
                  </a:lnTo>
                  <a:lnTo>
                    <a:pt x="236448" y="438404"/>
                  </a:lnTo>
                  <a:lnTo>
                    <a:pt x="237363" y="380873"/>
                  </a:lnTo>
                  <a:close/>
                </a:path>
                <a:path w="237489" h="820420">
                  <a:moveTo>
                    <a:pt x="237363" y="380238"/>
                  </a:moveTo>
                  <a:lnTo>
                    <a:pt x="233070" y="325755"/>
                  </a:lnTo>
                  <a:lnTo>
                    <a:pt x="229743" y="283464"/>
                  </a:lnTo>
                  <a:lnTo>
                    <a:pt x="204901" y="298424"/>
                  </a:lnTo>
                  <a:lnTo>
                    <a:pt x="25273" y="0"/>
                  </a:lnTo>
                  <a:lnTo>
                    <a:pt x="381" y="14986"/>
                  </a:lnTo>
                  <a:lnTo>
                    <a:pt x="180111" y="313372"/>
                  </a:lnTo>
                  <a:lnTo>
                    <a:pt x="155321" y="328295"/>
                  </a:lnTo>
                  <a:lnTo>
                    <a:pt x="237363" y="380238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689348" y="5737860"/>
              <a:ext cx="1463040" cy="666115"/>
            </a:xfrm>
            <a:custGeom>
              <a:avLst/>
              <a:gdLst/>
              <a:ahLst/>
              <a:cxnLst/>
              <a:rect l="l" t="t" r="r" b="b"/>
              <a:pathLst>
                <a:path w="1463039" h="666114">
                  <a:moveTo>
                    <a:pt x="1352041" y="0"/>
                  </a:moveTo>
                  <a:lnTo>
                    <a:pt x="110998" y="0"/>
                  </a:lnTo>
                  <a:lnTo>
                    <a:pt x="67776" y="8722"/>
                  </a:lnTo>
                  <a:lnTo>
                    <a:pt x="32496" y="32510"/>
                  </a:lnTo>
                  <a:lnTo>
                    <a:pt x="8717" y="67792"/>
                  </a:lnTo>
                  <a:lnTo>
                    <a:pt x="0" y="110997"/>
                  </a:lnTo>
                  <a:lnTo>
                    <a:pt x="0" y="554989"/>
                  </a:lnTo>
                  <a:lnTo>
                    <a:pt x="8717" y="598195"/>
                  </a:lnTo>
                  <a:lnTo>
                    <a:pt x="32496" y="633477"/>
                  </a:lnTo>
                  <a:lnTo>
                    <a:pt x="67776" y="657265"/>
                  </a:lnTo>
                  <a:lnTo>
                    <a:pt x="110998" y="665987"/>
                  </a:lnTo>
                  <a:lnTo>
                    <a:pt x="1352041" y="665987"/>
                  </a:lnTo>
                  <a:lnTo>
                    <a:pt x="1395263" y="657265"/>
                  </a:lnTo>
                  <a:lnTo>
                    <a:pt x="1430543" y="633477"/>
                  </a:lnTo>
                  <a:lnTo>
                    <a:pt x="1454322" y="598195"/>
                  </a:lnTo>
                  <a:lnTo>
                    <a:pt x="1463039" y="554989"/>
                  </a:lnTo>
                  <a:lnTo>
                    <a:pt x="1463039" y="110997"/>
                  </a:lnTo>
                  <a:lnTo>
                    <a:pt x="1454322" y="67792"/>
                  </a:lnTo>
                  <a:lnTo>
                    <a:pt x="1430543" y="32510"/>
                  </a:lnTo>
                  <a:lnTo>
                    <a:pt x="1395263" y="8722"/>
                  </a:lnTo>
                  <a:lnTo>
                    <a:pt x="13520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689348" y="5737860"/>
              <a:ext cx="1463040" cy="666115"/>
            </a:xfrm>
            <a:custGeom>
              <a:avLst/>
              <a:gdLst/>
              <a:ahLst/>
              <a:cxnLst/>
              <a:rect l="l" t="t" r="r" b="b"/>
              <a:pathLst>
                <a:path w="1463039" h="666114">
                  <a:moveTo>
                    <a:pt x="0" y="110997"/>
                  </a:moveTo>
                  <a:lnTo>
                    <a:pt x="8717" y="67792"/>
                  </a:lnTo>
                  <a:lnTo>
                    <a:pt x="32496" y="32510"/>
                  </a:lnTo>
                  <a:lnTo>
                    <a:pt x="67776" y="8722"/>
                  </a:lnTo>
                  <a:lnTo>
                    <a:pt x="110998" y="0"/>
                  </a:lnTo>
                  <a:lnTo>
                    <a:pt x="1352041" y="0"/>
                  </a:lnTo>
                  <a:lnTo>
                    <a:pt x="1395263" y="8722"/>
                  </a:lnTo>
                  <a:lnTo>
                    <a:pt x="1430543" y="32510"/>
                  </a:lnTo>
                  <a:lnTo>
                    <a:pt x="1454322" y="67792"/>
                  </a:lnTo>
                  <a:lnTo>
                    <a:pt x="1463039" y="110997"/>
                  </a:lnTo>
                  <a:lnTo>
                    <a:pt x="1463039" y="554989"/>
                  </a:lnTo>
                  <a:lnTo>
                    <a:pt x="1454322" y="598195"/>
                  </a:lnTo>
                  <a:lnTo>
                    <a:pt x="1430543" y="633477"/>
                  </a:lnTo>
                  <a:lnTo>
                    <a:pt x="1395263" y="657265"/>
                  </a:lnTo>
                  <a:lnTo>
                    <a:pt x="1352041" y="665987"/>
                  </a:lnTo>
                  <a:lnTo>
                    <a:pt x="110998" y="665987"/>
                  </a:lnTo>
                  <a:lnTo>
                    <a:pt x="67776" y="657265"/>
                  </a:lnTo>
                  <a:lnTo>
                    <a:pt x="32496" y="633477"/>
                  </a:lnTo>
                  <a:lnTo>
                    <a:pt x="8717" y="598195"/>
                  </a:lnTo>
                  <a:lnTo>
                    <a:pt x="0" y="554989"/>
                  </a:lnTo>
                  <a:lnTo>
                    <a:pt x="0" y="110997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905247" y="5747105"/>
            <a:ext cx="10306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006FC0"/>
                </a:solidFill>
                <a:latin typeface="Calibri"/>
                <a:cs typeface="Calibri"/>
              </a:rPr>
              <a:t>Raw</a:t>
            </a:r>
            <a:r>
              <a:rPr sz="10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006FC0"/>
                </a:solidFill>
                <a:latin typeface="Calibri"/>
                <a:cs typeface="Calibri"/>
              </a:rPr>
              <a:t>Material</a:t>
            </a:r>
            <a:r>
              <a:rPr sz="10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b="1" spc="-20" dirty="0">
                <a:solidFill>
                  <a:srgbClr val="006FC0"/>
                </a:solidFill>
                <a:latin typeface="Calibri"/>
                <a:cs typeface="Calibri"/>
              </a:rPr>
              <a:t>from </a:t>
            </a:r>
            <a:r>
              <a:rPr sz="1000" b="1" dirty="0">
                <a:solidFill>
                  <a:srgbClr val="00AF50"/>
                </a:solidFill>
                <a:latin typeface="Calibri"/>
                <a:cs typeface="Calibri"/>
              </a:rPr>
              <a:t>Small</a:t>
            </a:r>
            <a:r>
              <a:rPr sz="1000" b="1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00AF50"/>
                </a:solidFill>
                <a:latin typeface="Calibri"/>
                <a:cs typeface="Calibri"/>
              </a:rPr>
              <a:t>&amp;</a:t>
            </a:r>
            <a:r>
              <a:rPr sz="1000" b="1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00AF50"/>
                </a:solidFill>
                <a:latin typeface="Calibri"/>
                <a:cs typeface="Calibri"/>
              </a:rPr>
              <a:t>marginal </a:t>
            </a:r>
            <a:r>
              <a:rPr sz="1000" b="1" dirty="0">
                <a:solidFill>
                  <a:srgbClr val="00AF50"/>
                </a:solidFill>
                <a:latin typeface="Calibri"/>
                <a:cs typeface="Calibri"/>
              </a:rPr>
              <a:t>Cluster</a:t>
            </a:r>
            <a:r>
              <a:rPr sz="1000" b="1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00AF50"/>
                </a:solidFill>
                <a:latin typeface="Calibri"/>
                <a:cs typeface="Calibri"/>
              </a:rPr>
              <a:t>Farmers</a:t>
            </a:r>
            <a:r>
              <a:rPr sz="1000" b="1" spc="-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000" b="1" spc="-25" dirty="0">
                <a:solidFill>
                  <a:srgbClr val="00AF50"/>
                </a:solidFill>
                <a:latin typeface="Calibri"/>
                <a:cs typeface="Calibri"/>
              </a:rPr>
              <a:t>for</a:t>
            </a:r>
            <a:r>
              <a:rPr sz="1000" b="1" dirty="0">
                <a:solidFill>
                  <a:srgbClr val="00AF50"/>
                </a:solidFill>
                <a:latin typeface="Calibri"/>
                <a:cs typeface="Calibri"/>
              </a:rPr>
              <a:t> feeding</a:t>
            </a:r>
            <a:r>
              <a:rPr sz="1000" b="1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sz="1000" b="1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000" b="1" spc="-20" dirty="0">
                <a:solidFill>
                  <a:srgbClr val="00AF50"/>
                </a:solidFill>
                <a:latin typeface="Calibri"/>
                <a:cs typeface="Calibri"/>
              </a:rPr>
              <a:t>units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376036" y="4846065"/>
            <a:ext cx="2421890" cy="893444"/>
            <a:chOff x="5376036" y="4846065"/>
            <a:chExt cx="2421890" cy="893444"/>
          </a:xfrm>
        </p:grpSpPr>
        <p:sp>
          <p:nvSpPr>
            <p:cNvPr id="43" name="object 43"/>
            <p:cNvSpPr/>
            <p:nvPr/>
          </p:nvSpPr>
          <p:spPr>
            <a:xfrm>
              <a:off x="5376036" y="5420105"/>
              <a:ext cx="86995" cy="319405"/>
            </a:xfrm>
            <a:custGeom>
              <a:avLst/>
              <a:gdLst/>
              <a:ahLst/>
              <a:cxnLst/>
              <a:rect l="l" t="t" r="r" b="b"/>
              <a:pathLst>
                <a:path w="86995" h="319404">
                  <a:moveTo>
                    <a:pt x="57799" y="86741"/>
                  </a:moveTo>
                  <a:lnTo>
                    <a:pt x="28843" y="86995"/>
                  </a:lnTo>
                  <a:lnTo>
                    <a:pt x="31114" y="318858"/>
                  </a:lnTo>
                  <a:lnTo>
                    <a:pt x="60071" y="318579"/>
                  </a:lnTo>
                  <a:lnTo>
                    <a:pt x="57799" y="86741"/>
                  </a:lnTo>
                  <a:close/>
                </a:path>
                <a:path w="86995" h="319404">
                  <a:moveTo>
                    <a:pt x="42545" y="0"/>
                  </a:moveTo>
                  <a:lnTo>
                    <a:pt x="0" y="87249"/>
                  </a:lnTo>
                  <a:lnTo>
                    <a:pt x="28843" y="86995"/>
                  </a:lnTo>
                  <a:lnTo>
                    <a:pt x="28701" y="72517"/>
                  </a:lnTo>
                  <a:lnTo>
                    <a:pt x="79578" y="72263"/>
                  </a:lnTo>
                  <a:lnTo>
                    <a:pt x="42545" y="0"/>
                  </a:lnTo>
                  <a:close/>
                </a:path>
                <a:path w="86995" h="319404">
                  <a:moveTo>
                    <a:pt x="57658" y="72263"/>
                  </a:moveTo>
                  <a:lnTo>
                    <a:pt x="28701" y="72517"/>
                  </a:lnTo>
                  <a:lnTo>
                    <a:pt x="28843" y="86995"/>
                  </a:lnTo>
                  <a:lnTo>
                    <a:pt x="57799" y="86741"/>
                  </a:lnTo>
                  <a:lnTo>
                    <a:pt x="57658" y="72263"/>
                  </a:lnTo>
                  <a:close/>
                </a:path>
                <a:path w="86995" h="319404">
                  <a:moveTo>
                    <a:pt x="79578" y="72263"/>
                  </a:moveTo>
                  <a:lnTo>
                    <a:pt x="57658" y="72263"/>
                  </a:lnTo>
                  <a:lnTo>
                    <a:pt x="57799" y="86741"/>
                  </a:lnTo>
                  <a:lnTo>
                    <a:pt x="86867" y="86487"/>
                  </a:lnTo>
                  <a:lnTo>
                    <a:pt x="79578" y="72263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101333" y="5000243"/>
              <a:ext cx="1696720" cy="86995"/>
            </a:xfrm>
            <a:custGeom>
              <a:avLst/>
              <a:gdLst/>
              <a:ahLst/>
              <a:cxnLst/>
              <a:rect l="l" t="t" r="r" b="b"/>
              <a:pathLst>
                <a:path w="1696720" h="86995">
                  <a:moveTo>
                    <a:pt x="1667256" y="28955"/>
                  </a:moveTo>
                  <a:lnTo>
                    <a:pt x="1623821" y="28955"/>
                  </a:lnTo>
                  <a:lnTo>
                    <a:pt x="1623821" y="57911"/>
                  </a:lnTo>
                  <a:lnTo>
                    <a:pt x="1609343" y="57913"/>
                  </a:lnTo>
                  <a:lnTo>
                    <a:pt x="1609343" y="86867"/>
                  </a:lnTo>
                  <a:lnTo>
                    <a:pt x="1696212" y="43433"/>
                  </a:lnTo>
                  <a:lnTo>
                    <a:pt x="1667256" y="28955"/>
                  </a:lnTo>
                  <a:close/>
                </a:path>
                <a:path w="1696720" h="86995">
                  <a:moveTo>
                    <a:pt x="1609343" y="28957"/>
                  </a:moveTo>
                  <a:lnTo>
                    <a:pt x="0" y="29082"/>
                  </a:lnTo>
                  <a:lnTo>
                    <a:pt x="0" y="58038"/>
                  </a:lnTo>
                  <a:lnTo>
                    <a:pt x="1609343" y="57913"/>
                  </a:lnTo>
                  <a:lnTo>
                    <a:pt x="1609343" y="28957"/>
                  </a:lnTo>
                  <a:close/>
                </a:path>
                <a:path w="1696720" h="86995">
                  <a:moveTo>
                    <a:pt x="1623821" y="28955"/>
                  </a:moveTo>
                  <a:lnTo>
                    <a:pt x="1609343" y="28957"/>
                  </a:lnTo>
                  <a:lnTo>
                    <a:pt x="1609343" y="57913"/>
                  </a:lnTo>
                  <a:lnTo>
                    <a:pt x="1623821" y="57911"/>
                  </a:lnTo>
                  <a:lnTo>
                    <a:pt x="1623821" y="28955"/>
                  </a:lnTo>
                  <a:close/>
                </a:path>
                <a:path w="1696720" h="86995">
                  <a:moveTo>
                    <a:pt x="1609343" y="0"/>
                  </a:moveTo>
                  <a:lnTo>
                    <a:pt x="1609343" y="28957"/>
                  </a:lnTo>
                  <a:lnTo>
                    <a:pt x="1667256" y="28955"/>
                  </a:lnTo>
                  <a:lnTo>
                    <a:pt x="1609343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496811" y="4852415"/>
              <a:ext cx="1097280" cy="365760"/>
            </a:xfrm>
            <a:custGeom>
              <a:avLst/>
              <a:gdLst/>
              <a:ahLst/>
              <a:cxnLst/>
              <a:rect l="l" t="t" r="r" b="b"/>
              <a:pathLst>
                <a:path w="1097279" h="365760">
                  <a:moveTo>
                    <a:pt x="548639" y="0"/>
                  </a:moveTo>
                  <a:lnTo>
                    <a:pt x="479816" y="1425"/>
                  </a:lnTo>
                  <a:lnTo>
                    <a:pt x="413545" y="5587"/>
                  </a:lnTo>
                  <a:lnTo>
                    <a:pt x="350339" y="12314"/>
                  </a:lnTo>
                  <a:lnTo>
                    <a:pt x="290714" y="21434"/>
                  </a:lnTo>
                  <a:lnTo>
                    <a:pt x="235182" y="32776"/>
                  </a:lnTo>
                  <a:lnTo>
                    <a:pt x="184259" y="46167"/>
                  </a:lnTo>
                  <a:lnTo>
                    <a:pt x="138458" y="61436"/>
                  </a:lnTo>
                  <a:lnTo>
                    <a:pt x="98293" y="78412"/>
                  </a:lnTo>
                  <a:lnTo>
                    <a:pt x="64278" y="96923"/>
                  </a:lnTo>
                  <a:lnTo>
                    <a:pt x="16754" y="137862"/>
                  </a:lnTo>
                  <a:lnTo>
                    <a:pt x="0" y="182879"/>
                  </a:lnTo>
                  <a:lnTo>
                    <a:pt x="4274" y="205812"/>
                  </a:lnTo>
                  <a:lnTo>
                    <a:pt x="36927" y="248962"/>
                  </a:lnTo>
                  <a:lnTo>
                    <a:pt x="98293" y="287347"/>
                  </a:lnTo>
                  <a:lnTo>
                    <a:pt x="138458" y="304323"/>
                  </a:lnTo>
                  <a:lnTo>
                    <a:pt x="184259" y="319592"/>
                  </a:lnTo>
                  <a:lnTo>
                    <a:pt x="235182" y="332983"/>
                  </a:lnTo>
                  <a:lnTo>
                    <a:pt x="290714" y="344325"/>
                  </a:lnTo>
                  <a:lnTo>
                    <a:pt x="350339" y="353445"/>
                  </a:lnTo>
                  <a:lnTo>
                    <a:pt x="413545" y="360172"/>
                  </a:lnTo>
                  <a:lnTo>
                    <a:pt x="479816" y="364334"/>
                  </a:lnTo>
                  <a:lnTo>
                    <a:pt x="548639" y="365759"/>
                  </a:lnTo>
                  <a:lnTo>
                    <a:pt x="617463" y="364334"/>
                  </a:lnTo>
                  <a:lnTo>
                    <a:pt x="683734" y="360172"/>
                  </a:lnTo>
                  <a:lnTo>
                    <a:pt x="746940" y="353445"/>
                  </a:lnTo>
                  <a:lnTo>
                    <a:pt x="806565" y="344325"/>
                  </a:lnTo>
                  <a:lnTo>
                    <a:pt x="862097" y="332983"/>
                  </a:lnTo>
                  <a:lnTo>
                    <a:pt x="913020" y="319592"/>
                  </a:lnTo>
                  <a:lnTo>
                    <a:pt x="958821" y="304323"/>
                  </a:lnTo>
                  <a:lnTo>
                    <a:pt x="998986" y="287347"/>
                  </a:lnTo>
                  <a:lnTo>
                    <a:pt x="1033001" y="268836"/>
                  </a:lnTo>
                  <a:lnTo>
                    <a:pt x="1080525" y="227897"/>
                  </a:lnTo>
                  <a:lnTo>
                    <a:pt x="1097280" y="182879"/>
                  </a:lnTo>
                  <a:lnTo>
                    <a:pt x="1093005" y="159947"/>
                  </a:lnTo>
                  <a:lnTo>
                    <a:pt x="1060352" y="116797"/>
                  </a:lnTo>
                  <a:lnTo>
                    <a:pt x="998986" y="78412"/>
                  </a:lnTo>
                  <a:lnTo>
                    <a:pt x="958821" y="61436"/>
                  </a:lnTo>
                  <a:lnTo>
                    <a:pt x="913020" y="46167"/>
                  </a:lnTo>
                  <a:lnTo>
                    <a:pt x="862097" y="32776"/>
                  </a:lnTo>
                  <a:lnTo>
                    <a:pt x="806565" y="21434"/>
                  </a:lnTo>
                  <a:lnTo>
                    <a:pt x="746940" y="12314"/>
                  </a:lnTo>
                  <a:lnTo>
                    <a:pt x="683734" y="5587"/>
                  </a:lnTo>
                  <a:lnTo>
                    <a:pt x="617463" y="1425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496811" y="4852415"/>
              <a:ext cx="1097280" cy="365760"/>
            </a:xfrm>
            <a:custGeom>
              <a:avLst/>
              <a:gdLst/>
              <a:ahLst/>
              <a:cxnLst/>
              <a:rect l="l" t="t" r="r" b="b"/>
              <a:pathLst>
                <a:path w="1097279" h="365760">
                  <a:moveTo>
                    <a:pt x="0" y="182879"/>
                  </a:moveTo>
                  <a:lnTo>
                    <a:pt x="16754" y="137862"/>
                  </a:lnTo>
                  <a:lnTo>
                    <a:pt x="64278" y="96923"/>
                  </a:lnTo>
                  <a:lnTo>
                    <a:pt x="98293" y="78412"/>
                  </a:lnTo>
                  <a:lnTo>
                    <a:pt x="138458" y="61436"/>
                  </a:lnTo>
                  <a:lnTo>
                    <a:pt x="184259" y="46167"/>
                  </a:lnTo>
                  <a:lnTo>
                    <a:pt x="235182" y="32776"/>
                  </a:lnTo>
                  <a:lnTo>
                    <a:pt x="290714" y="21434"/>
                  </a:lnTo>
                  <a:lnTo>
                    <a:pt x="350339" y="12314"/>
                  </a:lnTo>
                  <a:lnTo>
                    <a:pt x="413545" y="5587"/>
                  </a:lnTo>
                  <a:lnTo>
                    <a:pt x="479816" y="1425"/>
                  </a:lnTo>
                  <a:lnTo>
                    <a:pt x="548639" y="0"/>
                  </a:lnTo>
                  <a:lnTo>
                    <a:pt x="617463" y="1425"/>
                  </a:lnTo>
                  <a:lnTo>
                    <a:pt x="683734" y="5587"/>
                  </a:lnTo>
                  <a:lnTo>
                    <a:pt x="746940" y="12314"/>
                  </a:lnTo>
                  <a:lnTo>
                    <a:pt x="806565" y="21434"/>
                  </a:lnTo>
                  <a:lnTo>
                    <a:pt x="862097" y="32776"/>
                  </a:lnTo>
                  <a:lnTo>
                    <a:pt x="913020" y="46167"/>
                  </a:lnTo>
                  <a:lnTo>
                    <a:pt x="958821" y="61436"/>
                  </a:lnTo>
                  <a:lnTo>
                    <a:pt x="998986" y="78412"/>
                  </a:lnTo>
                  <a:lnTo>
                    <a:pt x="1033001" y="96923"/>
                  </a:lnTo>
                  <a:lnTo>
                    <a:pt x="1080525" y="137862"/>
                  </a:lnTo>
                  <a:lnTo>
                    <a:pt x="1097280" y="182879"/>
                  </a:lnTo>
                  <a:lnTo>
                    <a:pt x="1093005" y="205812"/>
                  </a:lnTo>
                  <a:lnTo>
                    <a:pt x="1060352" y="248962"/>
                  </a:lnTo>
                  <a:lnTo>
                    <a:pt x="998986" y="287347"/>
                  </a:lnTo>
                  <a:lnTo>
                    <a:pt x="958821" y="304323"/>
                  </a:lnTo>
                  <a:lnTo>
                    <a:pt x="913020" y="319592"/>
                  </a:lnTo>
                  <a:lnTo>
                    <a:pt x="862097" y="332983"/>
                  </a:lnTo>
                  <a:lnTo>
                    <a:pt x="806565" y="344325"/>
                  </a:lnTo>
                  <a:lnTo>
                    <a:pt x="746940" y="353445"/>
                  </a:lnTo>
                  <a:lnTo>
                    <a:pt x="683734" y="360172"/>
                  </a:lnTo>
                  <a:lnTo>
                    <a:pt x="617463" y="364334"/>
                  </a:lnTo>
                  <a:lnTo>
                    <a:pt x="548639" y="365759"/>
                  </a:lnTo>
                  <a:lnTo>
                    <a:pt x="479816" y="364334"/>
                  </a:lnTo>
                  <a:lnTo>
                    <a:pt x="413545" y="360172"/>
                  </a:lnTo>
                  <a:lnTo>
                    <a:pt x="350339" y="353445"/>
                  </a:lnTo>
                  <a:lnTo>
                    <a:pt x="290714" y="344325"/>
                  </a:lnTo>
                  <a:lnTo>
                    <a:pt x="235182" y="332983"/>
                  </a:lnTo>
                  <a:lnTo>
                    <a:pt x="184259" y="319592"/>
                  </a:lnTo>
                  <a:lnTo>
                    <a:pt x="138458" y="304323"/>
                  </a:lnTo>
                  <a:lnTo>
                    <a:pt x="98293" y="287347"/>
                  </a:lnTo>
                  <a:lnTo>
                    <a:pt x="64278" y="268836"/>
                  </a:lnTo>
                  <a:lnTo>
                    <a:pt x="16754" y="227897"/>
                  </a:lnTo>
                  <a:lnTo>
                    <a:pt x="0" y="182879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6754748" y="4864353"/>
            <a:ext cx="58356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275" marR="5080" indent="-29209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990000"/>
                </a:solidFill>
                <a:latin typeface="Calibri"/>
                <a:cs typeface="Calibri"/>
              </a:rPr>
              <a:t>Processing </a:t>
            </a:r>
            <a:r>
              <a:rPr sz="1000" b="1" dirty="0">
                <a:solidFill>
                  <a:srgbClr val="990000"/>
                </a:solidFill>
                <a:latin typeface="Calibri"/>
                <a:cs typeface="Calibri"/>
              </a:rPr>
              <a:t>In</a:t>
            </a:r>
            <a:r>
              <a:rPr sz="1000" b="1" spc="-10" dirty="0">
                <a:solidFill>
                  <a:srgbClr val="990000"/>
                </a:solidFill>
                <a:latin typeface="Calibri"/>
                <a:cs typeface="Calibri"/>
              </a:rPr>
              <a:t> Cluster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7790433" y="4853685"/>
            <a:ext cx="744220" cy="378460"/>
            <a:chOff x="7790433" y="4853685"/>
            <a:chExt cx="744220" cy="378460"/>
          </a:xfrm>
        </p:grpSpPr>
        <p:sp>
          <p:nvSpPr>
            <p:cNvPr id="49" name="object 49"/>
            <p:cNvSpPr/>
            <p:nvPr/>
          </p:nvSpPr>
          <p:spPr>
            <a:xfrm>
              <a:off x="7796783" y="4860035"/>
              <a:ext cx="731520" cy="365760"/>
            </a:xfrm>
            <a:custGeom>
              <a:avLst/>
              <a:gdLst/>
              <a:ahLst/>
              <a:cxnLst/>
              <a:rect l="l" t="t" r="r" b="b"/>
              <a:pathLst>
                <a:path w="731520" h="365760">
                  <a:moveTo>
                    <a:pt x="670560" y="0"/>
                  </a:moveTo>
                  <a:lnTo>
                    <a:pt x="60960" y="0"/>
                  </a:lnTo>
                  <a:lnTo>
                    <a:pt x="37236" y="4792"/>
                  </a:lnTo>
                  <a:lnTo>
                    <a:pt x="17859" y="17859"/>
                  </a:lnTo>
                  <a:lnTo>
                    <a:pt x="4792" y="37236"/>
                  </a:lnTo>
                  <a:lnTo>
                    <a:pt x="0" y="60959"/>
                  </a:lnTo>
                  <a:lnTo>
                    <a:pt x="0" y="304800"/>
                  </a:lnTo>
                  <a:lnTo>
                    <a:pt x="4792" y="328523"/>
                  </a:lnTo>
                  <a:lnTo>
                    <a:pt x="17859" y="347900"/>
                  </a:lnTo>
                  <a:lnTo>
                    <a:pt x="37236" y="360967"/>
                  </a:lnTo>
                  <a:lnTo>
                    <a:pt x="60960" y="365759"/>
                  </a:lnTo>
                  <a:lnTo>
                    <a:pt x="670560" y="365759"/>
                  </a:lnTo>
                  <a:lnTo>
                    <a:pt x="694283" y="360967"/>
                  </a:lnTo>
                  <a:lnTo>
                    <a:pt x="713660" y="347900"/>
                  </a:lnTo>
                  <a:lnTo>
                    <a:pt x="726727" y="328523"/>
                  </a:lnTo>
                  <a:lnTo>
                    <a:pt x="731520" y="304800"/>
                  </a:lnTo>
                  <a:lnTo>
                    <a:pt x="731520" y="60959"/>
                  </a:lnTo>
                  <a:lnTo>
                    <a:pt x="726727" y="37236"/>
                  </a:lnTo>
                  <a:lnTo>
                    <a:pt x="713660" y="17859"/>
                  </a:lnTo>
                  <a:lnTo>
                    <a:pt x="694283" y="4792"/>
                  </a:lnTo>
                  <a:lnTo>
                    <a:pt x="6705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796783" y="4860035"/>
              <a:ext cx="731520" cy="365760"/>
            </a:xfrm>
            <a:custGeom>
              <a:avLst/>
              <a:gdLst/>
              <a:ahLst/>
              <a:cxnLst/>
              <a:rect l="l" t="t" r="r" b="b"/>
              <a:pathLst>
                <a:path w="731520" h="365760">
                  <a:moveTo>
                    <a:pt x="0" y="60959"/>
                  </a:move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670560" y="0"/>
                  </a:lnTo>
                  <a:lnTo>
                    <a:pt x="694283" y="4792"/>
                  </a:lnTo>
                  <a:lnTo>
                    <a:pt x="713660" y="17859"/>
                  </a:lnTo>
                  <a:lnTo>
                    <a:pt x="726727" y="37236"/>
                  </a:lnTo>
                  <a:lnTo>
                    <a:pt x="731520" y="60959"/>
                  </a:lnTo>
                  <a:lnTo>
                    <a:pt x="731520" y="304800"/>
                  </a:lnTo>
                  <a:lnTo>
                    <a:pt x="726727" y="328523"/>
                  </a:lnTo>
                  <a:lnTo>
                    <a:pt x="713660" y="347900"/>
                  </a:lnTo>
                  <a:lnTo>
                    <a:pt x="694283" y="360967"/>
                  </a:lnTo>
                  <a:lnTo>
                    <a:pt x="670560" y="365759"/>
                  </a:lnTo>
                  <a:lnTo>
                    <a:pt x="60960" y="365759"/>
                  </a:lnTo>
                  <a:lnTo>
                    <a:pt x="37236" y="360967"/>
                  </a:lnTo>
                  <a:lnTo>
                    <a:pt x="17859" y="347900"/>
                  </a:lnTo>
                  <a:lnTo>
                    <a:pt x="4792" y="328523"/>
                  </a:lnTo>
                  <a:lnTo>
                    <a:pt x="0" y="304800"/>
                  </a:lnTo>
                  <a:lnTo>
                    <a:pt x="0" y="60959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7908797" y="4854321"/>
            <a:ext cx="51054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 marR="5080" indent="-1397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AF50"/>
                </a:solidFill>
                <a:latin typeface="Calibri"/>
                <a:cs typeface="Calibri"/>
              </a:rPr>
              <a:t>Finished Product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3668267" y="3614902"/>
            <a:ext cx="1906270" cy="658495"/>
            <a:chOff x="3668267" y="3614902"/>
            <a:chExt cx="1906270" cy="658495"/>
          </a:xfrm>
        </p:grpSpPr>
        <p:pic>
          <p:nvPicPr>
            <p:cNvPr id="53" name="object 5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56759" y="4021836"/>
              <a:ext cx="178307" cy="25145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68267" y="3614902"/>
              <a:ext cx="1905762" cy="464083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6571488" y="3610330"/>
            <a:ext cx="1904364" cy="666115"/>
            <a:chOff x="6571488" y="3610330"/>
            <a:chExt cx="1904364" cy="666115"/>
          </a:xfrm>
        </p:grpSpPr>
        <p:pic>
          <p:nvPicPr>
            <p:cNvPr id="56" name="object 5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44740" y="4024884"/>
              <a:ext cx="176783" cy="25146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71488" y="3610330"/>
              <a:ext cx="1904238" cy="464083"/>
            </a:xfrm>
            <a:prstGeom prst="rect">
              <a:avLst/>
            </a:prstGeom>
          </p:spPr>
        </p:pic>
      </p:grpSp>
      <p:grpSp>
        <p:nvGrpSpPr>
          <p:cNvPr id="58" name="object 58"/>
          <p:cNvGrpSpPr/>
          <p:nvPr/>
        </p:nvGrpSpPr>
        <p:grpSpPr>
          <a:xfrm>
            <a:off x="9203435" y="3616439"/>
            <a:ext cx="1906270" cy="654050"/>
            <a:chOff x="9203435" y="3616439"/>
            <a:chExt cx="1906270" cy="654050"/>
          </a:xfrm>
        </p:grpSpPr>
        <p:pic>
          <p:nvPicPr>
            <p:cNvPr id="59" name="object 5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02595" y="4018788"/>
              <a:ext cx="176783" cy="25146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203435" y="3616439"/>
              <a:ext cx="1905762" cy="462546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8832850" y="4713478"/>
            <a:ext cx="1567180" cy="654685"/>
            <a:chOff x="8832850" y="4713478"/>
            <a:chExt cx="1567180" cy="654685"/>
          </a:xfrm>
        </p:grpSpPr>
        <p:sp>
          <p:nvSpPr>
            <p:cNvPr id="62" name="object 62"/>
            <p:cNvSpPr/>
            <p:nvPr/>
          </p:nvSpPr>
          <p:spPr>
            <a:xfrm>
              <a:off x="8839200" y="4719828"/>
              <a:ext cx="1554480" cy="641985"/>
            </a:xfrm>
            <a:custGeom>
              <a:avLst/>
              <a:gdLst/>
              <a:ahLst/>
              <a:cxnLst/>
              <a:rect l="l" t="t" r="r" b="b"/>
              <a:pathLst>
                <a:path w="1554479" h="641985">
                  <a:moveTo>
                    <a:pt x="1447546" y="0"/>
                  </a:moveTo>
                  <a:lnTo>
                    <a:pt x="106933" y="0"/>
                  </a:lnTo>
                  <a:lnTo>
                    <a:pt x="65311" y="8403"/>
                  </a:lnTo>
                  <a:lnTo>
                    <a:pt x="31321" y="31321"/>
                  </a:lnTo>
                  <a:lnTo>
                    <a:pt x="8403" y="65311"/>
                  </a:lnTo>
                  <a:lnTo>
                    <a:pt x="0" y="106934"/>
                  </a:lnTo>
                  <a:lnTo>
                    <a:pt x="0" y="534670"/>
                  </a:lnTo>
                  <a:lnTo>
                    <a:pt x="8403" y="576292"/>
                  </a:lnTo>
                  <a:lnTo>
                    <a:pt x="31321" y="610282"/>
                  </a:lnTo>
                  <a:lnTo>
                    <a:pt x="65311" y="633200"/>
                  </a:lnTo>
                  <a:lnTo>
                    <a:pt x="106933" y="641604"/>
                  </a:lnTo>
                  <a:lnTo>
                    <a:pt x="1447546" y="641604"/>
                  </a:lnTo>
                  <a:lnTo>
                    <a:pt x="1489168" y="633200"/>
                  </a:lnTo>
                  <a:lnTo>
                    <a:pt x="1523158" y="610282"/>
                  </a:lnTo>
                  <a:lnTo>
                    <a:pt x="1546076" y="576292"/>
                  </a:lnTo>
                  <a:lnTo>
                    <a:pt x="1554479" y="534670"/>
                  </a:lnTo>
                  <a:lnTo>
                    <a:pt x="1554479" y="106934"/>
                  </a:lnTo>
                  <a:lnTo>
                    <a:pt x="1546076" y="65311"/>
                  </a:lnTo>
                  <a:lnTo>
                    <a:pt x="1523158" y="31321"/>
                  </a:lnTo>
                  <a:lnTo>
                    <a:pt x="1489168" y="8403"/>
                  </a:lnTo>
                  <a:lnTo>
                    <a:pt x="14475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839200" y="4719828"/>
              <a:ext cx="1554480" cy="641985"/>
            </a:xfrm>
            <a:custGeom>
              <a:avLst/>
              <a:gdLst/>
              <a:ahLst/>
              <a:cxnLst/>
              <a:rect l="l" t="t" r="r" b="b"/>
              <a:pathLst>
                <a:path w="1554479" h="641985">
                  <a:moveTo>
                    <a:pt x="0" y="106934"/>
                  </a:moveTo>
                  <a:lnTo>
                    <a:pt x="8403" y="65311"/>
                  </a:lnTo>
                  <a:lnTo>
                    <a:pt x="31321" y="31321"/>
                  </a:lnTo>
                  <a:lnTo>
                    <a:pt x="65311" y="8403"/>
                  </a:lnTo>
                  <a:lnTo>
                    <a:pt x="106933" y="0"/>
                  </a:lnTo>
                  <a:lnTo>
                    <a:pt x="1447546" y="0"/>
                  </a:lnTo>
                  <a:lnTo>
                    <a:pt x="1489168" y="8403"/>
                  </a:lnTo>
                  <a:lnTo>
                    <a:pt x="1523158" y="31321"/>
                  </a:lnTo>
                  <a:lnTo>
                    <a:pt x="1546076" y="65311"/>
                  </a:lnTo>
                  <a:lnTo>
                    <a:pt x="1554479" y="106934"/>
                  </a:lnTo>
                  <a:lnTo>
                    <a:pt x="1554479" y="534670"/>
                  </a:lnTo>
                  <a:lnTo>
                    <a:pt x="1546076" y="576292"/>
                  </a:lnTo>
                  <a:lnTo>
                    <a:pt x="1523158" y="610282"/>
                  </a:lnTo>
                  <a:lnTo>
                    <a:pt x="1489168" y="633200"/>
                  </a:lnTo>
                  <a:lnTo>
                    <a:pt x="1447546" y="641604"/>
                  </a:lnTo>
                  <a:lnTo>
                    <a:pt x="106933" y="641604"/>
                  </a:lnTo>
                  <a:lnTo>
                    <a:pt x="65311" y="633200"/>
                  </a:lnTo>
                  <a:lnTo>
                    <a:pt x="31321" y="610282"/>
                  </a:lnTo>
                  <a:lnTo>
                    <a:pt x="8403" y="576292"/>
                  </a:lnTo>
                  <a:lnTo>
                    <a:pt x="0" y="534670"/>
                  </a:lnTo>
                  <a:lnTo>
                    <a:pt x="0" y="106934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8972804" y="4727194"/>
            <a:ext cx="1289685" cy="608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1F4E79"/>
                </a:solidFill>
                <a:latin typeface="Calibri"/>
                <a:cs typeface="Calibri"/>
              </a:rPr>
              <a:t>FPC</a:t>
            </a:r>
            <a:endParaRPr sz="16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30"/>
              </a:spcBef>
            </a:pP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Packaging</a:t>
            </a:r>
            <a:r>
              <a:rPr sz="11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11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001F5F"/>
                </a:solidFill>
                <a:latin typeface="Calibri"/>
                <a:cs typeface="Calibri"/>
              </a:rPr>
              <a:t>Branding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Cluster</a:t>
            </a:r>
            <a:r>
              <a:rPr sz="11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001F5F"/>
                </a:solidFill>
                <a:latin typeface="Calibri"/>
                <a:cs typeface="Calibri"/>
              </a:rPr>
              <a:t>Product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8528939" y="4847590"/>
            <a:ext cx="2903220" cy="387985"/>
            <a:chOff x="8528939" y="4847590"/>
            <a:chExt cx="2903220" cy="387985"/>
          </a:xfrm>
        </p:grpSpPr>
        <p:sp>
          <p:nvSpPr>
            <p:cNvPr id="66" name="object 66"/>
            <p:cNvSpPr/>
            <p:nvPr/>
          </p:nvSpPr>
          <p:spPr>
            <a:xfrm>
              <a:off x="8528939" y="4997831"/>
              <a:ext cx="311150" cy="86995"/>
            </a:xfrm>
            <a:custGeom>
              <a:avLst/>
              <a:gdLst/>
              <a:ahLst/>
              <a:cxnLst/>
              <a:rect l="l" t="t" r="r" b="b"/>
              <a:pathLst>
                <a:path w="311150" h="86995">
                  <a:moveTo>
                    <a:pt x="282458" y="28829"/>
                  </a:moveTo>
                  <a:lnTo>
                    <a:pt x="238378" y="28829"/>
                  </a:lnTo>
                  <a:lnTo>
                    <a:pt x="238632" y="57785"/>
                  </a:lnTo>
                  <a:lnTo>
                    <a:pt x="224112" y="57885"/>
                  </a:lnTo>
                  <a:lnTo>
                    <a:pt x="224281" y="86868"/>
                  </a:lnTo>
                  <a:lnTo>
                    <a:pt x="310895" y="42799"/>
                  </a:lnTo>
                  <a:lnTo>
                    <a:pt x="282458" y="28829"/>
                  </a:lnTo>
                  <a:close/>
                </a:path>
                <a:path w="311150" h="86995">
                  <a:moveTo>
                    <a:pt x="223943" y="28928"/>
                  </a:moveTo>
                  <a:lnTo>
                    <a:pt x="0" y="30480"/>
                  </a:lnTo>
                  <a:lnTo>
                    <a:pt x="253" y="59436"/>
                  </a:lnTo>
                  <a:lnTo>
                    <a:pt x="224112" y="57885"/>
                  </a:lnTo>
                  <a:lnTo>
                    <a:pt x="223943" y="28928"/>
                  </a:lnTo>
                  <a:close/>
                </a:path>
                <a:path w="311150" h="86995">
                  <a:moveTo>
                    <a:pt x="238378" y="28829"/>
                  </a:moveTo>
                  <a:lnTo>
                    <a:pt x="223943" y="28928"/>
                  </a:lnTo>
                  <a:lnTo>
                    <a:pt x="224112" y="57885"/>
                  </a:lnTo>
                  <a:lnTo>
                    <a:pt x="238632" y="57785"/>
                  </a:lnTo>
                  <a:lnTo>
                    <a:pt x="238378" y="28829"/>
                  </a:lnTo>
                  <a:close/>
                </a:path>
                <a:path w="311150" h="86995">
                  <a:moveTo>
                    <a:pt x="223774" y="0"/>
                  </a:moveTo>
                  <a:lnTo>
                    <a:pt x="223943" y="28928"/>
                  </a:lnTo>
                  <a:lnTo>
                    <a:pt x="282458" y="28829"/>
                  </a:lnTo>
                  <a:lnTo>
                    <a:pt x="22377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0693908" y="4853940"/>
              <a:ext cx="731520" cy="375285"/>
            </a:xfrm>
            <a:custGeom>
              <a:avLst/>
              <a:gdLst/>
              <a:ahLst/>
              <a:cxnLst/>
              <a:rect l="l" t="t" r="r" b="b"/>
              <a:pathLst>
                <a:path w="731520" h="375285">
                  <a:moveTo>
                    <a:pt x="669036" y="0"/>
                  </a:moveTo>
                  <a:lnTo>
                    <a:pt x="62484" y="0"/>
                  </a:lnTo>
                  <a:lnTo>
                    <a:pt x="38147" y="4905"/>
                  </a:lnTo>
                  <a:lnTo>
                    <a:pt x="18288" y="18288"/>
                  </a:lnTo>
                  <a:lnTo>
                    <a:pt x="4905" y="38147"/>
                  </a:lnTo>
                  <a:lnTo>
                    <a:pt x="0" y="62484"/>
                  </a:lnTo>
                  <a:lnTo>
                    <a:pt x="0" y="312420"/>
                  </a:lnTo>
                  <a:lnTo>
                    <a:pt x="4905" y="336756"/>
                  </a:lnTo>
                  <a:lnTo>
                    <a:pt x="18288" y="356616"/>
                  </a:lnTo>
                  <a:lnTo>
                    <a:pt x="38147" y="369998"/>
                  </a:lnTo>
                  <a:lnTo>
                    <a:pt x="62484" y="374904"/>
                  </a:lnTo>
                  <a:lnTo>
                    <a:pt x="669036" y="374904"/>
                  </a:lnTo>
                  <a:lnTo>
                    <a:pt x="693372" y="369998"/>
                  </a:lnTo>
                  <a:lnTo>
                    <a:pt x="713232" y="356616"/>
                  </a:lnTo>
                  <a:lnTo>
                    <a:pt x="726614" y="336756"/>
                  </a:lnTo>
                  <a:lnTo>
                    <a:pt x="731520" y="312420"/>
                  </a:lnTo>
                  <a:lnTo>
                    <a:pt x="731520" y="62484"/>
                  </a:lnTo>
                  <a:lnTo>
                    <a:pt x="726614" y="38147"/>
                  </a:lnTo>
                  <a:lnTo>
                    <a:pt x="713232" y="18287"/>
                  </a:lnTo>
                  <a:lnTo>
                    <a:pt x="693372" y="4905"/>
                  </a:lnTo>
                  <a:lnTo>
                    <a:pt x="6690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0693908" y="4853940"/>
              <a:ext cx="731520" cy="375285"/>
            </a:xfrm>
            <a:custGeom>
              <a:avLst/>
              <a:gdLst/>
              <a:ahLst/>
              <a:cxnLst/>
              <a:rect l="l" t="t" r="r" b="b"/>
              <a:pathLst>
                <a:path w="731520" h="375285">
                  <a:moveTo>
                    <a:pt x="0" y="62484"/>
                  </a:moveTo>
                  <a:lnTo>
                    <a:pt x="4905" y="38147"/>
                  </a:lnTo>
                  <a:lnTo>
                    <a:pt x="18288" y="18288"/>
                  </a:lnTo>
                  <a:lnTo>
                    <a:pt x="38147" y="4905"/>
                  </a:lnTo>
                  <a:lnTo>
                    <a:pt x="62484" y="0"/>
                  </a:lnTo>
                  <a:lnTo>
                    <a:pt x="669036" y="0"/>
                  </a:lnTo>
                  <a:lnTo>
                    <a:pt x="693372" y="4905"/>
                  </a:lnTo>
                  <a:lnTo>
                    <a:pt x="713232" y="18287"/>
                  </a:lnTo>
                  <a:lnTo>
                    <a:pt x="726614" y="38147"/>
                  </a:lnTo>
                  <a:lnTo>
                    <a:pt x="731520" y="62484"/>
                  </a:lnTo>
                  <a:lnTo>
                    <a:pt x="731520" y="312420"/>
                  </a:lnTo>
                  <a:lnTo>
                    <a:pt x="726614" y="336756"/>
                  </a:lnTo>
                  <a:lnTo>
                    <a:pt x="713232" y="356616"/>
                  </a:lnTo>
                  <a:lnTo>
                    <a:pt x="693372" y="369998"/>
                  </a:lnTo>
                  <a:lnTo>
                    <a:pt x="669036" y="374904"/>
                  </a:lnTo>
                  <a:lnTo>
                    <a:pt x="62484" y="374904"/>
                  </a:lnTo>
                  <a:lnTo>
                    <a:pt x="38147" y="369998"/>
                  </a:lnTo>
                  <a:lnTo>
                    <a:pt x="18288" y="356616"/>
                  </a:lnTo>
                  <a:lnTo>
                    <a:pt x="4905" y="336756"/>
                  </a:lnTo>
                  <a:lnTo>
                    <a:pt x="0" y="312420"/>
                  </a:lnTo>
                  <a:lnTo>
                    <a:pt x="0" y="62484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10830559" y="4910404"/>
            <a:ext cx="457834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7E5F00"/>
                </a:solidFill>
                <a:latin typeface="Calibri"/>
                <a:cs typeface="Calibri"/>
              </a:rPr>
              <a:t>Buyer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115823" y="4997830"/>
            <a:ext cx="11115040" cy="1799589"/>
            <a:chOff x="115823" y="4997830"/>
            <a:chExt cx="11115040" cy="1799589"/>
          </a:xfrm>
        </p:grpSpPr>
        <p:sp>
          <p:nvSpPr>
            <p:cNvPr id="71" name="object 71"/>
            <p:cNvSpPr/>
            <p:nvPr/>
          </p:nvSpPr>
          <p:spPr>
            <a:xfrm>
              <a:off x="10394442" y="4997830"/>
              <a:ext cx="299720" cy="86995"/>
            </a:xfrm>
            <a:custGeom>
              <a:avLst/>
              <a:gdLst/>
              <a:ahLst/>
              <a:cxnLst/>
              <a:rect l="l" t="t" r="r" b="b"/>
              <a:pathLst>
                <a:path w="299720" h="86995">
                  <a:moveTo>
                    <a:pt x="212555" y="57871"/>
                  </a:moveTo>
                  <a:lnTo>
                    <a:pt x="212471" y="86868"/>
                  </a:lnTo>
                  <a:lnTo>
                    <a:pt x="270808" y="57912"/>
                  </a:lnTo>
                  <a:lnTo>
                    <a:pt x="226949" y="57912"/>
                  </a:lnTo>
                  <a:lnTo>
                    <a:pt x="212555" y="57871"/>
                  </a:lnTo>
                  <a:close/>
                </a:path>
                <a:path w="299720" h="86995">
                  <a:moveTo>
                    <a:pt x="212640" y="28915"/>
                  </a:moveTo>
                  <a:lnTo>
                    <a:pt x="212555" y="57871"/>
                  </a:lnTo>
                  <a:lnTo>
                    <a:pt x="226949" y="57912"/>
                  </a:lnTo>
                  <a:lnTo>
                    <a:pt x="227075" y="28956"/>
                  </a:lnTo>
                  <a:lnTo>
                    <a:pt x="212640" y="28915"/>
                  </a:lnTo>
                  <a:close/>
                </a:path>
                <a:path w="299720" h="86995">
                  <a:moveTo>
                    <a:pt x="212725" y="0"/>
                  </a:moveTo>
                  <a:lnTo>
                    <a:pt x="212640" y="28915"/>
                  </a:lnTo>
                  <a:lnTo>
                    <a:pt x="227075" y="28956"/>
                  </a:lnTo>
                  <a:lnTo>
                    <a:pt x="226949" y="57912"/>
                  </a:lnTo>
                  <a:lnTo>
                    <a:pt x="270808" y="57912"/>
                  </a:lnTo>
                  <a:lnTo>
                    <a:pt x="299465" y="43688"/>
                  </a:lnTo>
                  <a:lnTo>
                    <a:pt x="212725" y="0"/>
                  </a:lnTo>
                  <a:close/>
                </a:path>
                <a:path w="299720" h="86995">
                  <a:moveTo>
                    <a:pt x="0" y="28321"/>
                  </a:moveTo>
                  <a:lnTo>
                    <a:pt x="0" y="57277"/>
                  </a:lnTo>
                  <a:lnTo>
                    <a:pt x="212555" y="57871"/>
                  </a:lnTo>
                  <a:lnTo>
                    <a:pt x="212640" y="28915"/>
                  </a:lnTo>
                  <a:lnTo>
                    <a:pt x="0" y="28321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075688" y="5229605"/>
              <a:ext cx="8998585" cy="1433195"/>
            </a:xfrm>
            <a:custGeom>
              <a:avLst/>
              <a:gdLst/>
              <a:ahLst/>
              <a:cxnLst/>
              <a:rect l="l" t="t" r="r" b="b"/>
              <a:pathLst>
                <a:path w="8998585" h="1433195">
                  <a:moveTo>
                    <a:pt x="57912" y="215646"/>
                  </a:moveTo>
                  <a:lnTo>
                    <a:pt x="28956" y="215646"/>
                  </a:lnTo>
                  <a:lnTo>
                    <a:pt x="28956" y="1432674"/>
                  </a:lnTo>
                  <a:lnTo>
                    <a:pt x="8998331" y="1432674"/>
                  </a:lnTo>
                  <a:lnTo>
                    <a:pt x="8998331" y="1418196"/>
                  </a:lnTo>
                  <a:lnTo>
                    <a:pt x="57912" y="1418196"/>
                  </a:lnTo>
                  <a:lnTo>
                    <a:pt x="43434" y="1403718"/>
                  </a:lnTo>
                  <a:lnTo>
                    <a:pt x="57912" y="1403718"/>
                  </a:lnTo>
                  <a:lnTo>
                    <a:pt x="57912" y="215646"/>
                  </a:lnTo>
                  <a:close/>
                </a:path>
                <a:path w="8998585" h="1433195">
                  <a:moveTo>
                    <a:pt x="57912" y="1403718"/>
                  </a:moveTo>
                  <a:lnTo>
                    <a:pt x="43434" y="1403718"/>
                  </a:lnTo>
                  <a:lnTo>
                    <a:pt x="57912" y="1418196"/>
                  </a:lnTo>
                  <a:lnTo>
                    <a:pt x="57912" y="1403718"/>
                  </a:lnTo>
                  <a:close/>
                </a:path>
                <a:path w="8998585" h="1433195">
                  <a:moveTo>
                    <a:pt x="8969375" y="1403718"/>
                  </a:moveTo>
                  <a:lnTo>
                    <a:pt x="57912" y="1403718"/>
                  </a:lnTo>
                  <a:lnTo>
                    <a:pt x="57912" y="1418196"/>
                  </a:lnTo>
                  <a:lnTo>
                    <a:pt x="8969375" y="1418196"/>
                  </a:lnTo>
                  <a:lnTo>
                    <a:pt x="8969375" y="1403718"/>
                  </a:lnTo>
                  <a:close/>
                </a:path>
                <a:path w="8998585" h="1433195">
                  <a:moveTo>
                    <a:pt x="8998331" y="0"/>
                  </a:moveTo>
                  <a:lnTo>
                    <a:pt x="8969375" y="0"/>
                  </a:lnTo>
                  <a:lnTo>
                    <a:pt x="8969375" y="1418196"/>
                  </a:lnTo>
                  <a:lnTo>
                    <a:pt x="8983853" y="1403718"/>
                  </a:lnTo>
                  <a:lnTo>
                    <a:pt x="8998331" y="1403718"/>
                  </a:lnTo>
                  <a:lnTo>
                    <a:pt x="8998331" y="0"/>
                  </a:lnTo>
                  <a:close/>
                </a:path>
                <a:path w="8998585" h="1433195">
                  <a:moveTo>
                    <a:pt x="8998331" y="1403718"/>
                  </a:moveTo>
                  <a:lnTo>
                    <a:pt x="8983853" y="1403718"/>
                  </a:lnTo>
                  <a:lnTo>
                    <a:pt x="8969375" y="1418196"/>
                  </a:lnTo>
                  <a:lnTo>
                    <a:pt x="8998331" y="1418196"/>
                  </a:lnTo>
                  <a:lnTo>
                    <a:pt x="8998331" y="1403718"/>
                  </a:lnTo>
                  <a:close/>
                </a:path>
                <a:path w="8998585" h="1433195">
                  <a:moveTo>
                    <a:pt x="43434" y="143256"/>
                  </a:moveTo>
                  <a:lnTo>
                    <a:pt x="0" y="230124"/>
                  </a:lnTo>
                  <a:lnTo>
                    <a:pt x="28956" y="230124"/>
                  </a:lnTo>
                  <a:lnTo>
                    <a:pt x="28956" y="215646"/>
                  </a:lnTo>
                  <a:lnTo>
                    <a:pt x="79629" y="215646"/>
                  </a:lnTo>
                  <a:lnTo>
                    <a:pt x="43434" y="143256"/>
                  </a:lnTo>
                  <a:close/>
                </a:path>
                <a:path w="8998585" h="1433195">
                  <a:moveTo>
                    <a:pt x="79629" y="215646"/>
                  </a:moveTo>
                  <a:lnTo>
                    <a:pt x="57912" y="215646"/>
                  </a:lnTo>
                  <a:lnTo>
                    <a:pt x="57912" y="230124"/>
                  </a:lnTo>
                  <a:lnTo>
                    <a:pt x="86868" y="230124"/>
                  </a:lnTo>
                  <a:lnTo>
                    <a:pt x="79629" y="215646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53768" y="5794247"/>
              <a:ext cx="330707" cy="345948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99647" y="5707379"/>
              <a:ext cx="330707" cy="345947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4008120" y="6580631"/>
              <a:ext cx="5910580" cy="140335"/>
            </a:xfrm>
            <a:custGeom>
              <a:avLst/>
              <a:gdLst/>
              <a:ahLst/>
              <a:cxnLst/>
              <a:rect l="l" t="t" r="r" b="b"/>
              <a:pathLst>
                <a:path w="5910580" h="140334">
                  <a:moveTo>
                    <a:pt x="548640" y="37338"/>
                  </a:moveTo>
                  <a:lnTo>
                    <a:pt x="132842" y="37338"/>
                  </a:lnTo>
                  <a:lnTo>
                    <a:pt x="132842" y="3048"/>
                  </a:lnTo>
                  <a:lnTo>
                    <a:pt x="0" y="71628"/>
                  </a:lnTo>
                  <a:lnTo>
                    <a:pt x="132842" y="140208"/>
                  </a:lnTo>
                  <a:lnTo>
                    <a:pt x="132842" y="105918"/>
                  </a:lnTo>
                  <a:lnTo>
                    <a:pt x="548640" y="105918"/>
                  </a:lnTo>
                  <a:lnTo>
                    <a:pt x="548640" y="37338"/>
                  </a:lnTo>
                  <a:close/>
                </a:path>
                <a:path w="5910580" h="140334">
                  <a:moveTo>
                    <a:pt x="5910072" y="34290"/>
                  </a:moveTo>
                  <a:lnTo>
                    <a:pt x="5494274" y="34290"/>
                  </a:lnTo>
                  <a:lnTo>
                    <a:pt x="5494274" y="0"/>
                  </a:lnTo>
                  <a:lnTo>
                    <a:pt x="5361432" y="68580"/>
                  </a:lnTo>
                  <a:lnTo>
                    <a:pt x="5494274" y="137160"/>
                  </a:lnTo>
                  <a:lnTo>
                    <a:pt x="5494274" y="102870"/>
                  </a:lnTo>
                  <a:lnTo>
                    <a:pt x="5910072" y="102870"/>
                  </a:lnTo>
                  <a:lnTo>
                    <a:pt x="5910072" y="3429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15823" y="6467855"/>
              <a:ext cx="1460500" cy="329565"/>
            </a:xfrm>
            <a:custGeom>
              <a:avLst/>
              <a:gdLst/>
              <a:ahLst/>
              <a:cxnLst/>
              <a:rect l="l" t="t" r="r" b="b"/>
              <a:pathLst>
                <a:path w="1460500" h="329565">
                  <a:moveTo>
                    <a:pt x="1459992" y="0"/>
                  </a:moveTo>
                  <a:lnTo>
                    <a:pt x="0" y="0"/>
                  </a:lnTo>
                  <a:lnTo>
                    <a:pt x="0" y="329184"/>
                  </a:lnTo>
                  <a:lnTo>
                    <a:pt x="1459992" y="329184"/>
                  </a:lnTo>
                  <a:lnTo>
                    <a:pt x="1459992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3818635" y="3716782"/>
            <a:ext cx="16065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6F2F9F"/>
                </a:solidFill>
                <a:latin typeface="Calibri"/>
                <a:cs typeface="Calibri"/>
              </a:rPr>
              <a:t>Backward</a:t>
            </a:r>
            <a:r>
              <a:rPr sz="1400" b="1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6F2F9F"/>
                </a:solidFill>
                <a:latin typeface="Calibri"/>
                <a:cs typeface="Calibri"/>
              </a:rPr>
              <a:t>Integration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9540367" y="3718052"/>
            <a:ext cx="12363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Forward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Linkage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120508" y="3712209"/>
            <a:ext cx="8108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990000"/>
                </a:solidFill>
                <a:latin typeface="Calibri"/>
                <a:cs typeface="Calibri"/>
              </a:rPr>
              <a:t>Processing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15823" y="6467855"/>
            <a:ext cx="1460500" cy="32956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455"/>
              </a:spcBef>
            </a:pPr>
            <a:r>
              <a:rPr sz="1800" b="1" baseline="-9259" dirty="0">
                <a:solidFill>
                  <a:srgbClr val="001F5F"/>
                </a:solidFill>
                <a:latin typeface="Arial"/>
                <a:cs typeface="Arial"/>
              </a:rPr>
              <a:t>=</a:t>
            </a:r>
            <a:r>
              <a:rPr sz="800" b="1" dirty="0">
                <a:latin typeface="Calibri"/>
                <a:cs typeface="Calibri"/>
              </a:rPr>
              <a:t>Cashless</a:t>
            </a:r>
            <a:r>
              <a:rPr sz="800" b="1" spc="60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Transaction</a:t>
            </a:r>
            <a:endParaRPr sz="800" dirty="0">
              <a:latin typeface="Calibri"/>
              <a:cs typeface="Calibri"/>
            </a:endParaRPr>
          </a:p>
        </p:txBody>
      </p:sp>
      <p:pic>
        <p:nvPicPr>
          <p:cNvPr id="81" name="object 8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5447" y="6467854"/>
            <a:ext cx="306323" cy="321564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88" y="6132097"/>
            <a:ext cx="1163091" cy="654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8673906" y="549119"/>
            <a:ext cx="3396343" cy="6232681"/>
            <a:chOff x="8641914" y="114501"/>
            <a:chExt cx="3396343" cy="6232681"/>
          </a:xfrm>
        </p:grpSpPr>
        <p:grpSp>
          <p:nvGrpSpPr>
            <p:cNvPr id="10" name="Group 9"/>
            <p:cNvGrpSpPr/>
            <p:nvPr/>
          </p:nvGrpSpPr>
          <p:grpSpPr>
            <a:xfrm>
              <a:off x="8870618" y="801438"/>
              <a:ext cx="2723047" cy="2169539"/>
              <a:chOff x="8522361" y="2408824"/>
              <a:chExt cx="2723047" cy="2169539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8522361" y="3556332"/>
                <a:ext cx="1251690" cy="10220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Fattening Unit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(10 person)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100 pigs/year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9991829" y="3556332"/>
                <a:ext cx="1251690" cy="100751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Fattening Unit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(10 person)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100 pigs/year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8524250" y="2408827"/>
                <a:ext cx="1251690" cy="10590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Fattening Unit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(10 person)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100 pigs/year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9993718" y="2408824"/>
                <a:ext cx="1251690" cy="10590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Fattening Unit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(10 person)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100 pigs/year</a:t>
                </a: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8770057" y="184466"/>
              <a:ext cx="3220096" cy="5232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Non </a:t>
              </a:r>
              <a:r>
                <a:rPr kumimoji="0" lang="en-IN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Schematic Fund </a:t>
              </a:r>
              <a:r>
                <a:rPr kumimoji="0" lang="en-IN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Rs</a:t>
              </a:r>
              <a:r>
                <a:rPr kumimoji="0" lang="en-IN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160 Lakh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For 1 Year Crop Cycle</a:t>
              </a: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8878422" y="3060097"/>
              <a:ext cx="2721158" cy="2220285"/>
              <a:chOff x="8524250" y="2125854"/>
              <a:chExt cx="2721158" cy="222028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8536875" y="3266702"/>
                <a:ext cx="1251690" cy="107943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Fattening Unit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(10 person)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100 pigs/year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9991829" y="3281216"/>
                <a:ext cx="1251690" cy="106492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Fattening Unit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(10 person)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100 pigs/year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8524250" y="2125854"/>
                <a:ext cx="1251690" cy="10081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Fattening Unit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(10 person)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100 pigs/year</a:t>
                </a: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9993718" y="2140368"/>
                <a:ext cx="1251690" cy="10081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Fattening Unit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(10 person)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100 pigs/year</a:t>
                </a: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8641914" y="114501"/>
              <a:ext cx="3396343" cy="623268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870617" y="5379918"/>
              <a:ext cx="2871439" cy="7386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KCC Loan to Individual (within the scale of finance and landholding parameters) with Cluster Module</a:t>
              </a:r>
              <a:endPara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88460" y="625319"/>
            <a:ext cx="3396343" cy="6232681"/>
            <a:chOff x="167112" y="114501"/>
            <a:chExt cx="3396343" cy="6232681"/>
          </a:xfrm>
        </p:grpSpPr>
        <p:sp>
          <p:nvSpPr>
            <p:cNvPr id="3" name="Rectangle 2"/>
            <p:cNvSpPr/>
            <p:nvPr/>
          </p:nvSpPr>
          <p:spPr>
            <a:xfrm>
              <a:off x="996438" y="2195209"/>
              <a:ext cx="1444387" cy="8255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Feed Mill Micro Processing Unit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996438" y="3337194"/>
              <a:ext cx="1444387" cy="79177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Feed Mill Micro Processing Unit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484632" y="909843"/>
              <a:ext cx="2578754" cy="1017739"/>
            </a:xfrm>
            <a:prstGeom prst="rect">
              <a:avLst/>
            </a:prstGeom>
            <a:solidFill>
              <a:srgbClr val="FF99CC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Breeding Unit with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 Sows  &amp;  5 Boars will produce 800 Piglets per year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71017" y="197077"/>
              <a:ext cx="2205984" cy="5232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Schematic Loan </a:t>
              </a:r>
              <a:r>
                <a:rPr kumimoji="0" lang="en-IN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Rs</a:t>
              </a:r>
              <a:r>
                <a:rPr kumimoji="0" lang="en-IN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20 Lakh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For 6 Years</a:t>
              </a: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30163" y="5442962"/>
              <a:ext cx="2176935" cy="5232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Schematic Loan </a:t>
              </a:r>
              <a:r>
                <a:rPr kumimoji="0" lang="en-IN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Rs</a:t>
              </a:r>
              <a:r>
                <a:rPr kumimoji="0" lang="en-IN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20 Lakh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For 6 years</a:t>
              </a:r>
              <a:endPara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67112" y="114501"/>
              <a:ext cx="3396343" cy="623268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997642" y="4488605"/>
              <a:ext cx="1444387" cy="79177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Feed Mill Micro Processing Unit</a:t>
              </a:r>
            </a:p>
          </p:txBody>
        </p:sp>
      </p:grpSp>
      <p:sp>
        <p:nvSpPr>
          <p:cNvPr id="15" name="Right Brace 14"/>
          <p:cNvSpPr/>
          <p:nvPr/>
        </p:nvSpPr>
        <p:spPr>
          <a:xfrm>
            <a:off x="2692062" y="2851572"/>
            <a:ext cx="735694" cy="2711028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6" name="Straight Arrow Connector 85"/>
          <p:cNvCxnSpPr>
            <a:endCxn id="19" idx="7"/>
          </p:cNvCxnSpPr>
          <p:nvPr/>
        </p:nvCxnSpPr>
        <p:spPr>
          <a:xfrm flipH="1">
            <a:off x="6918170" y="1096717"/>
            <a:ext cx="1037324" cy="184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3084734" y="874535"/>
            <a:ext cx="5640208" cy="5609376"/>
            <a:chOff x="3001706" y="345307"/>
            <a:chExt cx="5640208" cy="5609376"/>
          </a:xfrm>
        </p:grpSpPr>
        <p:sp>
          <p:nvSpPr>
            <p:cNvPr id="19" name="Oval 18"/>
            <p:cNvSpPr/>
            <p:nvPr/>
          </p:nvSpPr>
          <p:spPr>
            <a:xfrm>
              <a:off x="5273848" y="393581"/>
              <a:ext cx="1829170" cy="1313234"/>
            </a:xfrm>
            <a:prstGeom prst="ellipse">
              <a:avLst/>
            </a:prstGeom>
            <a:solidFill>
              <a:srgbClr val="FF99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Bank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TL &amp; WC</a:t>
              </a:r>
            </a:p>
          </p:txBody>
        </p:sp>
        <p:sp>
          <p:nvSpPr>
            <p:cNvPr id="6" name="Hexagon 5"/>
            <p:cNvSpPr/>
            <p:nvPr/>
          </p:nvSpPr>
          <p:spPr>
            <a:xfrm>
              <a:off x="4725014" y="2347608"/>
              <a:ext cx="1856509" cy="1271766"/>
            </a:xfrm>
            <a:prstGeom prst="hexagon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FPC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020719" y="4948433"/>
              <a:ext cx="1703147" cy="100625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Service Providers </a:t>
              </a:r>
              <a:r>
                <a: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(Accounts, Admin, IT, Civil Construction, Legal, Domain Experts)</a:t>
              </a: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6815302" y="5240416"/>
              <a:ext cx="1413164" cy="422284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Buyers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3084734" y="1638730"/>
              <a:ext cx="1814879" cy="1041259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3533285" y="3352075"/>
              <a:ext cx="1422361" cy="32714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6" idx="0"/>
            </p:cNvCxnSpPr>
            <p:nvPr/>
          </p:nvCxnSpPr>
          <p:spPr>
            <a:xfrm>
              <a:off x="6581523" y="2983491"/>
              <a:ext cx="2060391" cy="0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Double Bracket 24"/>
            <p:cNvSpPr/>
            <p:nvPr/>
          </p:nvSpPr>
          <p:spPr>
            <a:xfrm>
              <a:off x="5209434" y="3666847"/>
              <a:ext cx="1162845" cy="340863"/>
            </a:xfrm>
            <a:prstGeom prst="bracketPair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Act as a Facilitator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6344150" y="3468914"/>
              <a:ext cx="825907" cy="177150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19" idx="2"/>
              <a:endCxn id="5" idx="3"/>
            </p:cNvCxnSpPr>
            <p:nvPr/>
          </p:nvCxnSpPr>
          <p:spPr>
            <a:xfrm flipH="1">
              <a:off x="3001706" y="1050198"/>
              <a:ext cx="2272142" cy="350105"/>
            </a:xfrm>
            <a:prstGeom prst="straightConnector1">
              <a:avLst/>
            </a:prstGeom>
            <a:ln w="38100">
              <a:solidFill>
                <a:srgbClr val="00CC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19" idx="3"/>
              <a:endCxn id="15" idx="1"/>
            </p:cNvCxnSpPr>
            <p:nvPr/>
          </p:nvCxnSpPr>
          <p:spPr>
            <a:xfrm flipH="1">
              <a:off x="3344728" y="1514496"/>
              <a:ext cx="2196996" cy="2163362"/>
            </a:xfrm>
            <a:prstGeom prst="straightConnector1">
              <a:avLst/>
            </a:prstGeom>
            <a:ln w="38100">
              <a:solidFill>
                <a:srgbClr val="00CC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6842270" y="1520143"/>
              <a:ext cx="1799644" cy="710815"/>
            </a:xfrm>
            <a:prstGeom prst="straightConnector1">
              <a:avLst/>
            </a:prstGeom>
            <a:ln w="38100">
              <a:solidFill>
                <a:srgbClr val="00CC66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endCxn id="6" idx="2"/>
            </p:cNvCxnSpPr>
            <p:nvPr/>
          </p:nvCxnSpPr>
          <p:spPr>
            <a:xfrm flipV="1">
              <a:off x="4179291" y="3619374"/>
              <a:ext cx="863665" cy="132905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7872466" y="567489"/>
              <a:ext cx="0" cy="46729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8" name="object 7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06949" y="4385882"/>
              <a:ext cx="510867" cy="465020"/>
            </a:xfrm>
            <a:prstGeom prst="rect">
              <a:avLst/>
            </a:prstGeom>
          </p:spPr>
        </p:pic>
        <p:pic>
          <p:nvPicPr>
            <p:cNvPr id="89" name="object 7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15055" y="345307"/>
              <a:ext cx="510867" cy="465020"/>
            </a:xfrm>
            <a:prstGeom prst="rect">
              <a:avLst/>
            </a:prstGeom>
          </p:spPr>
        </p:pic>
        <p:pic>
          <p:nvPicPr>
            <p:cNvPr id="90" name="object 7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40893" y="1040061"/>
              <a:ext cx="510867" cy="465020"/>
            </a:xfrm>
            <a:prstGeom prst="rect">
              <a:avLst/>
            </a:prstGeom>
          </p:spPr>
        </p:pic>
        <p:pic>
          <p:nvPicPr>
            <p:cNvPr id="91" name="object 7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22179" y="1737381"/>
              <a:ext cx="510867" cy="465020"/>
            </a:xfrm>
            <a:prstGeom prst="rect">
              <a:avLst/>
            </a:prstGeom>
          </p:spPr>
        </p:pic>
        <p:pic>
          <p:nvPicPr>
            <p:cNvPr id="92" name="object 7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61032" y="1562860"/>
              <a:ext cx="510867" cy="465020"/>
            </a:xfrm>
            <a:prstGeom prst="rect">
              <a:avLst/>
            </a:prstGeom>
          </p:spPr>
        </p:pic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02" y="6214845"/>
            <a:ext cx="1163091" cy="6543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66348" y="96801"/>
            <a:ext cx="853989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Breeding, Fattening &amp; Feed Unit Comprising 103 People from an organised FPC </a:t>
            </a: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492" y="6200382"/>
            <a:ext cx="122093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Qty</a:t>
            </a:r>
            <a:r>
              <a:rPr kumimoji="0" lang="en-IN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- 96 Ton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Value- 2.4 Cr</a:t>
            </a:r>
            <a:endParaRPr kumimoji="0" lang="en-I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08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81939" y="274319"/>
            <a:ext cx="11646536" cy="6299201"/>
            <a:chOff x="281939" y="274319"/>
            <a:chExt cx="11646536" cy="6299201"/>
          </a:xfrm>
        </p:grpSpPr>
        <p:sp>
          <p:nvSpPr>
            <p:cNvPr id="4" name="object 4"/>
            <p:cNvSpPr/>
            <p:nvPr/>
          </p:nvSpPr>
          <p:spPr>
            <a:xfrm>
              <a:off x="281940" y="274319"/>
              <a:ext cx="11646535" cy="6299200"/>
            </a:xfrm>
            <a:custGeom>
              <a:avLst/>
              <a:gdLst/>
              <a:ahLst/>
              <a:cxnLst/>
              <a:rect l="l" t="t" r="r" b="b"/>
              <a:pathLst>
                <a:path w="11646535" h="6299200">
                  <a:moveTo>
                    <a:pt x="11646408" y="0"/>
                  </a:moveTo>
                  <a:lnTo>
                    <a:pt x="0" y="0"/>
                  </a:lnTo>
                  <a:lnTo>
                    <a:pt x="0" y="124460"/>
                  </a:lnTo>
                  <a:lnTo>
                    <a:pt x="0" y="6174740"/>
                  </a:lnTo>
                  <a:lnTo>
                    <a:pt x="0" y="6299200"/>
                  </a:lnTo>
                  <a:lnTo>
                    <a:pt x="11646408" y="6299200"/>
                  </a:lnTo>
                  <a:lnTo>
                    <a:pt x="11646408" y="6174740"/>
                  </a:lnTo>
                  <a:lnTo>
                    <a:pt x="124460" y="6174740"/>
                  </a:lnTo>
                  <a:lnTo>
                    <a:pt x="124460" y="124460"/>
                  </a:lnTo>
                  <a:lnTo>
                    <a:pt x="11521948" y="124460"/>
                  </a:lnTo>
                  <a:lnTo>
                    <a:pt x="11521948" y="6174232"/>
                  </a:lnTo>
                  <a:lnTo>
                    <a:pt x="11646408" y="6174232"/>
                  </a:lnTo>
                  <a:lnTo>
                    <a:pt x="11646408" y="124460"/>
                  </a:lnTo>
                  <a:lnTo>
                    <a:pt x="1164640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81939" y="274320"/>
              <a:ext cx="11646535" cy="6299200"/>
            </a:xfrm>
            <a:custGeom>
              <a:avLst/>
              <a:gdLst/>
              <a:ahLst/>
              <a:cxnLst/>
              <a:rect l="l" t="t" r="r" b="b"/>
              <a:pathLst>
                <a:path w="11646535" h="6299200">
                  <a:moveTo>
                    <a:pt x="0" y="0"/>
                  </a:moveTo>
                  <a:lnTo>
                    <a:pt x="11646408" y="0"/>
                  </a:lnTo>
                  <a:lnTo>
                    <a:pt x="11646408" y="6298692"/>
                  </a:lnTo>
                  <a:lnTo>
                    <a:pt x="0" y="6298692"/>
                  </a:lnTo>
                  <a:lnTo>
                    <a:pt x="0" y="0"/>
                  </a:lnTo>
                  <a:close/>
                </a:path>
                <a:path w="11646535" h="6299200">
                  <a:moveTo>
                    <a:pt x="124460" y="124459"/>
                  </a:moveTo>
                  <a:lnTo>
                    <a:pt x="124460" y="6174232"/>
                  </a:lnTo>
                  <a:lnTo>
                    <a:pt x="11521948" y="6174232"/>
                  </a:lnTo>
                  <a:lnTo>
                    <a:pt x="11521948" y="124459"/>
                  </a:lnTo>
                  <a:lnTo>
                    <a:pt x="124460" y="12445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object 2"/>
          <p:cNvSpPr txBox="1"/>
          <p:nvPr/>
        </p:nvSpPr>
        <p:spPr>
          <a:xfrm>
            <a:off x="4267200" y="533400"/>
            <a:ext cx="3276600" cy="346249"/>
          </a:xfrm>
          <a:prstGeom prst="rect">
            <a:avLst/>
          </a:prstGeom>
          <a:ln w="9144">
            <a:solidFill>
              <a:srgbClr val="0D0D0D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588645" marR="121285" lvl="0" indent="-46228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02D97"/>
                </a:solidFill>
                <a:effectLst/>
                <a:uLnTx/>
                <a:uFillTx/>
                <a:latin typeface="Georgia"/>
                <a:cs typeface="Georgia"/>
              </a:rPr>
              <a:t>Customised Bank Product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502D97"/>
              </a:solidFill>
              <a:effectLst/>
              <a:uLnTx/>
              <a:uFillTx/>
              <a:latin typeface="Georgia"/>
              <a:cs typeface="Georgi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88" y="6132097"/>
            <a:ext cx="1163091" cy="6543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92529" y="987917"/>
            <a:ext cx="9425354" cy="25293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150495" lvl="0" indent="0" algn="l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(A)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 Schematic loan for Farmer Producer Organization-</a:t>
            </a:r>
            <a:endParaRPr kumimoji="0" lang="en-IN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150495" lvl="0" indent="0" algn="l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)Agriculture loan for cultivation and plantation.</a:t>
            </a:r>
            <a:endParaRPr kumimoji="0" lang="en-IN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marR="150495" lvl="0" indent="0" algn="l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Cost structure break up</a:t>
            </a:r>
            <a:endParaRPr kumimoji="0" lang="en-IN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marR="150495" lvl="0" indent="0" algn="l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  <a:tab pos="2400300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en-IN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50495" lvl="0" indent="-342900" algn="l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arenBoth" startAt="2"/>
              <a:tabLst>
                <a:tab pos="630555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Horticulture loan for Cultivation and Plantation.</a:t>
            </a:r>
            <a:endParaRPr kumimoji="0" lang="en-IN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50495" lvl="0" indent="0" algn="l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Cost structure break up and life span.</a:t>
            </a:r>
            <a:endParaRPr kumimoji="0" lang="en-IN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50495" lvl="0" indent="0" algn="l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IN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50495" lvl="0" indent="-342900" algn="l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arenBoth" startAt="2"/>
              <a:tabLst>
                <a:tab pos="630555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Agriculture Post harvest infrastructure loan.</a:t>
            </a:r>
            <a:endParaRPr kumimoji="0" lang="en-IN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150495" lvl="0" indent="0" algn="l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r>
              <a:rPr kumimoji="0" lang="en-IN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Storage, Processing, packaging.</a:t>
            </a:r>
            <a:endParaRPr kumimoji="0" lang="en-IN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92529" y="3637255"/>
            <a:ext cx="9425354" cy="25582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0555" marR="150495" lvl="0" indent="-540385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(B) </a:t>
            </a:r>
            <a:r>
              <a:rPr kumimoji="0" lang="en-US" sz="1800" b="1" i="1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Non-Schematic loan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IN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marR="150495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Allied Sector for Farmer Producer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other interested group within FPOs like SHG/GRG/PRG etc.</a:t>
            </a:r>
            <a:endParaRPr kumimoji="0" lang="en-IN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50495" lvl="0" indent="-36703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(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	Piggery/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Goatery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		Term loan &amp; Working capital</a:t>
            </a:r>
            <a:endParaRPr kumimoji="0" lang="en-IN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50495" lvl="0" indent="-36703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(ii)	Fishery - 			Term loan &amp; Working capital.</a:t>
            </a:r>
            <a:endParaRPr kumimoji="0" lang="en-IN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50495" lvl="0" indent="-36703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(iii)	Dairy -			Term loan &amp; Working capital.</a:t>
            </a:r>
            <a:endParaRPr kumimoji="0" lang="en-IN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50495" lvl="0" indent="-36703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(iv) Poultry - 			Term loan &amp; Working capital.</a:t>
            </a:r>
            <a:endParaRPr kumimoji="0" lang="en-IN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21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81939" y="274319"/>
            <a:ext cx="11646536" cy="6299201"/>
            <a:chOff x="281939" y="274319"/>
            <a:chExt cx="11646536" cy="6299201"/>
          </a:xfrm>
        </p:grpSpPr>
        <p:sp>
          <p:nvSpPr>
            <p:cNvPr id="4" name="object 4"/>
            <p:cNvSpPr/>
            <p:nvPr/>
          </p:nvSpPr>
          <p:spPr>
            <a:xfrm>
              <a:off x="281940" y="274319"/>
              <a:ext cx="11646535" cy="6299200"/>
            </a:xfrm>
            <a:custGeom>
              <a:avLst/>
              <a:gdLst/>
              <a:ahLst/>
              <a:cxnLst/>
              <a:rect l="l" t="t" r="r" b="b"/>
              <a:pathLst>
                <a:path w="11646535" h="6299200">
                  <a:moveTo>
                    <a:pt x="11646408" y="0"/>
                  </a:moveTo>
                  <a:lnTo>
                    <a:pt x="0" y="0"/>
                  </a:lnTo>
                  <a:lnTo>
                    <a:pt x="0" y="124460"/>
                  </a:lnTo>
                  <a:lnTo>
                    <a:pt x="0" y="6174740"/>
                  </a:lnTo>
                  <a:lnTo>
                    <a:pt x="0" y="6299200"/>
                  </a:lnTo>
                  <a:lnTo>
                    <a:pt x="11646408" y="6299200"/>
                  </a:lnTo>
                  <a:lnTo>
                    <a:pt x="11646408" y="6174740"/>
                  </a:lnTo>
                  <a:lnTo>
                    <a:pt x="124460" y="6174740"/>
                  </a:lnTo>
                  <a:lnTo>
                    <a:pt x="124460" y="124460"/>
                  </a:lnTo>
                  <a:lnTo>
                    <a:pt x="11521948" y="124460"/>
                  </a:lnTo>
                  <a:lnTo>
                    <a:pt x="11521948" y="6174232"/>
                  </a:lnTo>
                  <a:lnTo>
                    <a:pt x="11646408" y="6174232"/>
                  </a:lnTo>
                  <a:lnTo>
                    <a:pt x="11646408" y="124460"/>
                  </a:lnTo>
                  <a:lnTo>
                    <a:pt x="1164640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81939" y="274320"/>
              <a:ext cx="11646535" cy="6299200"/>
            </a:xfrm>
            <a:custGeom>
              <a:avLst/>
              <a:gdLst/>
              <a:ahLst/>
              <a:cxnLst/>
              <a:rect l="l" t="t" r="r" b="b"/>
              <a:pathLst>
                <a:path w="11646535" h="6299200">
                  <a:moveTo>
                    <a:pt x="0" y="0"/>
                  </a:moveTo>
                  <a:lnTo>
                    <a:pt x="11646408" y="0"/>
                  </a:lnTo>
                  <a:lnTo>
                    <a:pt x="11646408" y="6298692"/>
                  </a:lnTo>
                  <a:lnTo>
                    <a:pt x="0" y="6298692"/>
                  </a:lnTo>
                  <a:lnTo>
                    <a:pt x="0" y="0"/>
                  </a:lnTo>
                  <a:close/>
                </a:path>
                <a:path w="11646535" h="6299200">
                  <a:moveTo>
                    <a:pt x="124460" y="124459"/>
                  </a:moveTo>
                  <a:lnTo>
                    <a:pt x="124460" y="6174232"/>
                  </a:lnTo>
                  <a:lnTo>
                    <a:pt x="11521948" y="6174232"/>
                  </a:lnTo>
                  <a:lnTo>
                    <a:pt x="11521948" y="124459"/>
                  </a:lnTo>
                  <a:lnTo>
                    <a:pt x="124460" y="12445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object 2"/>
          <p:cNvSpPr txBox="1"/>
          <p:nvPr/>
        </p:nvSpPr>
        <p:spPr>
          <a:xfrm>
            <a:off x="4267200" y="533400"/>
            <a:ext cx="3276600" cy="346249"/>
          </a:xfrm>
          <a:prstGeom prst="rect">
            <a:avLst/>
          </a:prstGeom>
          <a:ln w="9144">
            <a:solidFill>
              <a:srgbClr val="0D0D0D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588645" marR="121285" lvl="0" indent="-46228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02D97"/>
                </a:solidFill>
                <a:effectLst/>
                <a:uLnTx/>
                <a:uFillTx/>
                <a:latin typeface="Georgia"/>
                <a:cs typeface="Georgia"/>
              </a:rPr>
              <a:t>Customised Bank Product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502D97"/>
              </a:solidFill>
              <a:effectLst/>
              <a:uLnTx/>
              <a:uFillTx/>
              <a:latin typeface="Georgia"/>
              <a:cs typeface="Georgi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88" y="6132097"/>
            <a:ext cx="1163091" cy="6543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40029" y="1050003"/>
            <a:ext cx="9425354" cy="4710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150495" lvl="0" indent="-34290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630555" algn="l"/>
              </a:tabLst>
              <a:defRPr/>
            </a:pPr>
            <a:r>
              <a:rPr kumimoji="0" lang="en-US" sz="1800" b="1" i="1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Schematic Loan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Agriculture &amp; Allied</a:t>
            </a:r>
            <a:endParaRPr kumimoji="0" lang="en-IN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marR="150495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endParaRPr kumimoji="0" lang="en-US" sz="16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marR="150495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(For FPO/FPCs and interested group within FPOs/FPCs like GRG/PRG/FRG/CRG.)</a:t>
            </a:r>
            <a:endParaRPr kumimoji="0" lang="en-IN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150495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IN" sz="1400" b="0" i="0" u="none" strike="noStrike" kern="0" cap="none" spc="0" normalizeH="0" baseline="0" noProof="0" dirty="0" smtClean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600" b="1" i="1" u="sng" strike="noStrike" kern="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Agriculture Infrastructure Loan-</a:t>
            </a:r>
            <a:endParaRPr kumimoji="0" lang="en-IN" sz="1400" b="0" i="0" u="none" strike="noStrike" kern="0" cap="none" spc="0" normalizeH="0" baseline="0" noProof="0" dirty="0" smtClean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IN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50495" lvl="0" indent="-34290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arenBoth"/>
              <a:tabLst>
                <a:tab pos="630555" algn="l"/>
              </a:tabLst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Agriculture Infrastructure Fund-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		Term loan &amp; Working capital.</a:t>
            </a:r>
            <a:endParaRPr kumimoji="0" lang="en-IN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50495" lvl="0" indent="-34290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arenBoth"/>
              <a:tabLst>
                <a:tab pos="630555" algn="l"/>
              </a:tabLst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Packaging and Blending -				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Term loan &amp; Working capital.</a:t>
            </a:r>
            <a:endParaRPr kumimoji="0" lang="en-IN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150495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r>
              <a:rPr kumimoji="0" lang="en-IN" sz="1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processed food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IN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IN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 </a:t>
            </a:r>
            <a:r>
              <a:rPr kumimoji="0" lang="en-US" sz="1600" b="1" i="1" u="sng" strike="noStrike" kern="0" cap="none" spc="0" normalizeH="0" baseline="0" noProof="0" dirty="0" smtClean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Allied sector Loan</a:t>
            </a:r>
            <a:endParaRPr kumimoji="0" lang="en-IN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IN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0220" marR="150495" lvl="0" indent="-40005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>
                <a:tab pos="630555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Piggery/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Goatery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				Term loan &amp; Working capital.</a:t>
            </a:r>
            <a:endParaRPr kumimoji="0" lang="en-IN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0220" marR="150495" lvl="0" indent="-40005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>
                <a:tab pos="630555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Fishery - 					Term loan &amp; Working capital. </a:t>
            </a:r>
          </a:p>
          <a:p>
            <a:pPr marL="490220" marR="150495" lvl="0" indent="-40005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>
                <a:tab pos="630555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Dairy -					Term loan &amp; Working capital</a:t>
            </a:r>
          </a:p>
          <a:p>
            <a:pPr marL="490220" marR="150495" lvl="0" indent="-40005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>
                <a:tab pos="630555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Poultry - 					Term loan &amp; Working capital</a:t>
            </a:r>
            <a:endParaRPr kumimoji="0" lang="en-IN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74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81939" y="274319"/>
            <a:ext cx="11646536" cy="6299201"/>
            <a:chOff x="281939" y="274319"/>
            <a:chExt cx="11646536" cy="6299201"/>
          </a:xfrm>
        </p:grpSpPr>
        <p:sp>
          <p:nvSpPr>
            <p:cNvPr id="4" name="object 4"/>
            <p:cNvSpPr/>
            <p:nvPr/>
          </p:nvSpPr>
          <p:spPr>
            <a:xfrm>
              <a:off x="281940" y="274319"/>
              <a:ext cx="11646535" cy="6299200"/>
            </a:xfrm>
            <a:custGeom>
              <a:avLst/>
              <a:gdLst/>
              <a:ahLst/>
              <a:cxnLst/>
              <a:rect l="l" t="t" r="r" b="b"/>
              <a:pathLst>
                <a:path w="11646535" h="6299200">
                  <a:moveTo>
                    <a:pt x="11646408" y="0"/>
                  </a:moveTo>
                  <a:lnTo>
                    <a:pt x="0" y="0"/>
                  </a:lnTo>
                  <a:lnTo>
                    <a:pt x="0" y="124460"/>
                  </a:lnTo>
                  <a:lnTo>
                    <a:pt x="0" y="6174740"/>
                  </a:lnTo>
                  <a:lnTo>
                    <a:pt x="0" y="6299200"/>
                  </a:lnTo>
                  <a:lnTo>
                    <a:pt x="11646408" y="6299200"/>
                  </a:lnTo>
                  <a:lnTo>
                    <a:pt x="11646408" y="6174740"/>
                  </a:lnTo>
                  <a:lnTo>
                    <a:pt x="124460" y="6174740"/>
                  </a:lnTo>
                  <a:lnTo>
                    <a:pt x="124460" y="124460"/>
                  </a:lnTo>
                  <a:lnTo>
                    <a:pt x="11521948" y="124460"/>
                  </a:lnTo>
                  <a:lnTo>
                    <a:pt x="11521948" y="6174232"/>
                  </a:lnTo>
                  <a:lnTo>
                    <a:pt x="11646408" y="6174232"/>
                  </a:lnTo>
                  <a:lnTo>
                    <a:pt x="11646408" y="124460"/>
                  </a:lnTo>
                  <a:lnTo>
                    <a:pt x="1164640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81939" y="274320"/>
              <a:ext cx="11646535" cy="6299200"/>
            </a:xfrm>
            <a:custGeom>
              <a:avLst/>
              <a:gdLst/>
              <a:ahLst/>
              <a:cxnLst/>
              <a:rect l="l" t="t" r="r" b="b"/>
              <a:pathLst>
                <a:path w="11646535" h="6299200">
                  <a:moveTo>
                    <a:pt x="0" y="0"/>
                  </a:moveTo>
                  <a:lnTo>
                    <a:pt x="11646408" y="0"/>
                  </a:lnTo>
                  <a:lnTo>
                    <a:pt x="11646408" y="6298692"/>
                  </a:lnTo>
                  <a:lnTo>
                    <a:pt x="0" y="6298692"/>
                  </a:lnTo>
                  <a:lnTo>
                    <a:pt x="0" y="0"/>
                  </a:lnTo>
                  <a:close/>
                </a:path>
                <a:path w="11646535" h="6299200">
                  <a:moveTo>
                    <a:pt x="124460" y="124459"/>
                  </a:moveTo>
                  <a:lnTo>
                    <a:pt x="124460" y="6174232"/>
                  </a:lnTo>
                  <a:lnTo>
                    <a:pt x="11521948" y="6174232"/>
                  </a:lnTo>
                  <a:lnTo>
                    <a:pt x="11521948" y="124459"/>
                  </a:lnTo>
                  <a:lnTo>
                    <a:pt x="124460" y="12445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object 2"/>
          <p:cNvSpPr txBox="1"/>
          <p:nvPr/>
        </p:nvSpPr>
        <p:spPr>
          <a:xfrm>
            <a:off x="4267200" y="533400"/>
            <a:ext cx="3276600" cy="346249"/>
          </a:xfrm>
          <a:prstGeom prst="rect">
            <a:avLst/>
          </a:prstGeom>
          <a:ln w="9144">
            <a:solidFill>
              <a:srgbClr val="0D0D0D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588645" marR="121285" lvl="0" indent="-46228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02D97"/>
                </a:solidFill>
                <a:effectLst/>
                <a:uLnTx/>
                <a:uFillTx/>
                <a:latin typeface="Georgia"/>
                <a:cs typeface="Georgia"/>
              </a:rPr>
              <a:t>Customised Bank Product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502D97"/>
              </a:solidFill>
              <a:effectLst/>
              <a:uLnTx/>
              <a:uFillTx/>
              <a:latin typeface="Georgia"/>
              <a:cs typeface="Georgi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88" y="6132097"/>
            <a:ext cx="1163091" cy="6543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92529" y="1270220"/>
            <a:ext cx="9425354" cy="4043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150495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r>
              <a:rPr kumimoji="0" lang="en-IN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Customised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Bank product </a:t>
            </a: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MSE sector</a:t>
            </a: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individual Entrepreneur        for value addition of </a:t>
            </a:r>
            <a:r>
              <a:rPr kumimoji="0" lang="en-US" sz="1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Agri</a:t>
            </a: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Allied product</a:t>
            </a: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N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150495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IN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150495" lvl="0" indent="9017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r>
              <a:rPr kumimoji="0" lang="en-US" sz="1400" b="1" i="1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(A) Schematic – Individual, micro &amp; small entrepreneurs (in cluster)</a:t>
            </a:r>
            <a:endParaRPr kumimoji="0" lang="en-IN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150495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         </a:t>
            </a:r>
            <a:endParaRPr kumimoji="0" lang="en-IN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150495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r>
              <a:rPr kumimoji="0" lang="en-US" sz="1400" b="1" i="1" u="sng" strike="noStrike" kern="0" cap="none" spc="0" normalizeH="0" baseline="0" noProof="0" dirty="0" smtClean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Scheme – PMFME/PMEGP/NLM</a:t>
            </a:r>
            <a:endParaRPr kumimoji="0" lang="en-IN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150495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IN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50495" lvl="0" indent="-34290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630555" algn="l"/>
              </a:tabLst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Cluster of Micro Food Processor of 10-20 or 30 within Panchayat, Block or District to attain economy of scale.</a:t>
            </a:r>
          </a:p>
          <a:p>
            <a:pPr marL="342900" marR="150495" lvl="0" indent="-34290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630555" algn="l"/>
              </a:tabLst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50495" lvl="0" indent="-34290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630555" algn="l"/>
              </a:tabLst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Cluster of Non-food processing of 10 or 20 in Village level/Panchayat/Block level.</a:t>
            </a:r>
          </a:p>
          <a:p>
            <a:pPr marL="342900" marR="150495" lvl="0" indent="-34290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630555" algn="l"/>
              </a:tabLst>
              <a:defRPr/>
            </a:pPr>
            <a:endParaRPr kumimoji="0" lang="en-IN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50495" lvl="0" indent="-34290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630555" algn="l"/>
              </a:tabLst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 Entrepreneur - for Pig, Fish, Poultry and cattle feed under NLM scheme.</a:t>
            </a:r>
            <a:endParaRPr kumimoji="0" lang="en-IN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50495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IN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150495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(B) </a:t>
            </a:r>
            <a:r>
              <a:rPr kumimoji="0" lang="en-US" sz="1400" b="1" i="1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Schematic</a:t>
            </a: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</a:t>
            </a:r>
            <a:r>
              <a:rPr kumimoji="0" lang="en-US" sz="1400" b="1" i="1" u="sng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kumimoji="0" lang="en-US" sz="1400" b="1" i="1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1" u="sng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SHG/PRG/GRG</a:t>
            </a:r>
            <a:r>
              <a:rPr kumimoji="0" lang="en-US" sz="1400" b="1" i="1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1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 NLM Scheme-</a:t>
            </a:r>
            <a:endParaRPr kumimoji="0" lang="en-IN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150495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IN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50495" lvl="0" indent="-34290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630555" algn="l"/>
              </a:tabLst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Cluster SHG in village level for Piggery,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Goatery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Fish, Dairy, Poultry.</a:t>
            </a:r>
            <a:endParaRPr kumimoji="0" lang="en-IN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150495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endParaRPr kumimoji="0" lang="en-IN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59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81939" y="274319"/>
            <a:ext cx="11646536" cy="6299201"/>
            <a:chOff x="281939" y="274319"/>
            <a:chExt cx="11646536" cy="6299201"/>
          </a:xfrm>
        </p:grpSpPr>
        <p:sp>
          <p:nvSpPr>
            <p:cNvPr id="4" name="object 4"/>
            <p:cNvSpPr/>
            <p:nvPr/>
          </p:nvSpPr>
          <p:spPr>
            <a:xfrm>
              <a:off x="281940" y="274319"/>
              <a:ext cx="11646535" cy="6299200"/>
            </a:xfrm>
            <a:custGeom>
              <a:avLst/>
              <a:gdLst/>
              <a:ahLst/>
              <a:cxnLst/>
              <a:rect l="l" t="t" r="r" b="b"/>
              <a:pathLst>
                <a:path w="11646535" h="6299200">
                  <a:moveTo>
                    <a:pt x="11646408" y="0"/>
                  </a:moveTo>
                  <a:lnTo>
                    <a:pt x="0" y="0"/>
                  </a:lnTo>
                  <a:lnTo>
                    <a:pt x="0" y="124460"/>
                  </a:lnTo>
                  <a:lnTo>
                    <a:pt x="0" y="6174740"/>
                  </a:lnTo>
                  <a:lnTo>
                    <a:pt x="0" y="6299200"/>
                  </a:lnTo>
                  <a:lnTo>
                    <a:pt x="11646408" y="6299200"/>
                  </a:lnTo>
                  <a:lnTo>
                    <a:pt x="11646408" y="6174740"/>
                  </a:lnTo>
                  <a:lnTo>
                    <a:pt x="124460" y="6174740"/>
                  </a:lnTo>
                  <a:lnTo>
                    <a:pt x="124460" y="124460"/>
                  </a:lnTo>
                  <a:lnTo>
                    <a:pt x="11521948" y="124460"/>
                  </a:lnTo>
                  <a:lnTo>
                    <a:pt x="11521948" y="6174232"/>
                  </a:lnTo>
                  <a:lnTo>
                    <a:pt x="11646408" y="6174232"/>
                  </a:lnTo>
                  <a:lnTo>
                    <a:pt x="11646408" y="124460"/>
                  </a:lnTo>
                  <a:lnTo>
                    <a:pt x="1164640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81939" y="274320"/>
              <a:ext cx="11646535" cy="6299200"/>
            </a:xfrm>
            <a:custGeom>
              <a:avLst/>
              <a:gdLst/>
              <a:ahLst/>
              <a:cxnLst/>
              <a:rect l="l" t="t" r="r" b="b"/>
              <a:pathLst>
                <a:path w="11646535" h="6299200">
                  <a:moveTo>
                    <a:pt x="0" y="0"/>
                  </a:moveTo>
                  <a:lnTo>
                    <a:pt x="11646408" y="0"/>
                  </a:lnTo>
                  <a:lnTo>
                    <a:pt x="11646408" y="6298692"/>
                  </a:lnTo>
                  <a:lnTo>
                    <a:pt x="0" y="6298692"/>
                  </a:lnTo>
                  <a:lnTo>
                    <a:pt x="0" y="0"/>
                  </a:lnTo>
                  <a:close/>
                </a:path>
                <a:path w="11646535" h="6299200">
                  <a:moveTo>
                    <a:pt x="124460" y="124459"/>
                  </a:moveTo>
                  <a:lnTo>
                    <a:pt x="124460" y="6174232"/>
                  </a:lnTo>
                  <a:lnTo>
                    <a:pt x="11521948" y="6174232"/>
                  </a:lnTo>
                  <a:lnTo>
                    <a:pt x="11521948" y="124459"/>
                  </a:lnTo>
                  <a:lnTo>
                    <a:pt x="124460" y="12445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object 2"/>
          <p:cNvSpPr txBox="1"/>
          <p:nvPr/>
        </p:nvSpPr>
        <p:spPr>
          <a:xfrm>
            <a:off x="3962400" y="609600"/>
            <a:ext cx="4114800" cy="592470"/>
          </a:xfrm>
          <a:prstGeom prst="rect">
            <a:avLst/>
          </a:prstGeom>
          <a:ln w="9144">
            <a:solidFill>
              <a:srgbClr val="0D0D0D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588645" marR="121285" lvl="0" indent="-46228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02D97"/>
                </a:solidFill>
                <a:effectLst/>
                <a:uLnTx/>
                <a:uFillTx/>
                <a:latin typeface="Georgia"/>
                <a:cs typeface="Georgia"/>
              </a:rPr>
              <a:t>Draft Policy Criteria/Parameter for customised Bank Product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502D97"/>
              </a:solidFill>
              <a:effectLst/>
              <a:uLnTx/>
              <a:uFillTx/>
              <a:latin typeface="Georgia"/>
              <a:cs typeface="Georgi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88" y="6132097"/>
            <a:ext cx="1163091" cy="654304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762000" y="1371600"/>
          <a:ext cx="10515600" cy="45656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7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59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Sl</a:t>
                      </a:r>
                      <a:r>
                        <a:rPr lang="en-US" sz="1400" dirty="0">
                          <a:effectLst/>
                        </a:rPr>
                        <a:t> No.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9" marR="973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Parameters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9" marR="973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Description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9" marR="973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40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9" marR="973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Target segment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9" marR="973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FPO promoted and functioning under the different goal legal provisions mentioned below and are covered under various Guarantee Scheme under the aegis of SFAC/NABARD/NCDC or any other Government scheme from time to time.</a:t>
                      </a:r>
                      <a:endParaRPr lang="en-IN" sz="14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72415" algn="l"/>
                        </a:tabLst>
                      </a:pPr>
                      <a:r>
                        <a:rPr lang="en-US" sz="1400">
                          <a:effectLst/>
                        </a:rPr>
                        <a:t>Producer company under section 581 © of Indian Companies Act, 1956 as amended in 2013.</a:t>
                      </a:r>
                      <a:endParaRPr lang="en-IN" sz="14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</a:rPr>
                        <a:t>Cooperative Societies Act/Autonomous or Mutually Aided Cooperative Societies Act of Respective states.</a:t>
                      </a:r>
                      <a:endParaRPr lang="en-IN" sz="14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</a:rPr>
                        <a:t>Multi State Cooperative Society Act 2002.</a:t>
                      </a:r>
                      <a:endParaRPr lang="en-IN" sz="14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</a:rPr>
                        <a:t>Section 25 Company of Indian Companies Act, 1956</a:t>
                      </a:r>
                      <a:endParaRPr lang="en-IN" sz="14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</a:rPr>
                        <a:t>Societies Registered Under Societies Registration Act, 1860</a:t>
                      </a:r>
                      <a:endParaRPr lang="en-IN" sz="14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</a:rPr>
                        <a:t>Public Trusts Registered under Indian Trust Ac, 1882.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9" marR="973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06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9" marR="973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Eligibility Parameters of FPO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9" marR="973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9" marR="973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22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9" marR="973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Eligibility Criteria and Credit Facilities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9" marR="9739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Registered Entity</a:t>
                      </a:r>
                      <a:endParaRPr lang="en-IN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Minimum vintage of operation 2 years (to be checked from Audited Balance Sheet/Registration/Incorporation certificate/ Books of Records of FPO/Records of Minutes of meeting of GBM/AGM, Bank Statement/Passbook/PAN card etc.).</a:t>
                      </a:r>
                      <a:endParaRPr lang="en-IN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Minimum 2 years Audited balance sheet and positive Net-worth.</a:t>
                      </a:r>
                      <a:endParaRPr lang="en-IN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There are other criteria.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9" marR="973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479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09600" y="165763"/>
          <a:ext cx="11201401" cy="66261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9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99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058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5.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0" marR="383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Geography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0" marR="383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0" marR="383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17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0" marR="383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Purpose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0" marR="383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Aggregation of Produce.</a:t>
                      </a:r>
                      <a:endParaRPr lang="en-IN" sz="12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Collective Marketing.</a:t>
                      </a:r>
                      <a:endParaRPr lang="en-IN" sz="12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Bulk Procurement of Farm Inputs,</a:t>
                      </a:r>
                      <a:endParaRPr lang="en-IN" sz="12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Processing and value addition.</a:t>
                      </a:r>
                      <a:endParaRPr lang="en-IN" sz="12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Farm Mechanization and CGC.</a:t>
                      </a:r>
                      <a:endParaRPr lang="en-IN" sz="12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Storage and infrastructure setup.</a:t>
                      </a:r>
                      <a:endParaRPr lang="en-IN" sz="12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Specific contracts pertaining to procurements and marketing as supply chain agent from Governments/ Corporates and agencies.</a:t>
                      </a:r>
                      <a:endParaRPr lang="en-IN" sz="12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Bulk loan for on- lending to members through JLG/SHG/FIG.</a:t>
                      </a:r>
                      <a:endParaRPr lang="en-IN" sz="12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 Loan against warehouse receipts.</a:t>
                      </a:r>
                      <a:endParaRPr lang="en-IN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0" marR="383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03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7.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0" marR="383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Assessment Method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0" marR="383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0" marR="383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03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8.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0" marR="383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Margin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0" marR="383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10% - 15% on case to case basis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0" marR="383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692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9.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0" marR="383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Security and Collateral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0" marR="383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</a:rPr>
                        <a:t>Primary: Hypothecation of asset created out of Bank finance.</a:t>
                      </a:r>
                      <a:endParaRPr lang="en-IN" sz="12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</a:rPr>
                        <a:t>Collateral : Credit Guarantee ( Collateral free loan up to 2 cr subject to cover under Credit Guarantee Fund of Government  etc.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0" marR="383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703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10.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0" marR="383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Distance Criterion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0" marR="383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</a:rPr>
                        <a:t>Distance between Bank Branch and the FPO, not be exceed 50 kms.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0" marR="383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703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11.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0" marR="383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Documentation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0" marR="383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</a:rPr>
                        <a:t>Application form</a:t>
                      </a:r>
                      <a:endParaRPr lang="en-IN" sz="12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</a:rPr>
                        <a:t>KYC document as applicable for the type of entity.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0" marR="383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936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12.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0" marR="383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Disbursement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0" marR="383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Disbursement to be done as per exiting process Norms.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0" marR="383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65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80998" y="381000"/>
          <a:ext cx="11049001" cy="556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0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6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532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13.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Repayment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</a:rPr>
                        <a:t>Repayment to be as per the activity cycle/cash flow/PSL norms (&amp; as per extant KGC guidelines.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420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14.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End Use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</a:rPr>
                        <a:t>The limit sanctioned to be use for the purpose for which it is sanctioned.</a:t>
                      </a:r>
                      <a:endParaRPr lang="en-IN" sz="12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</a:rPr>
                        <a:t>This shall be declared by the Board of directors in the application/declaration and clearly mentioned in most recent minutes of General Meeting. </a:t>
                      </a:r>
                      <a:endParaRPr lang="en-IN" sz="12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</a:rPr>
                        <a:t>The same shall be documented in the file and mentioned as part of Annual review/renewal.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15.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Promo Code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</a:rPr>
                        <a:t>Credit Promo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16.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Product Cap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242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17.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Renewal 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For Cash credit, account to be renewed annually. Call memo to be submitted quarterly.</a:t>
                      </a:r>
                      <a:endParaRPr lang="en-IN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For Annual Renewal of cash credit following documents shall be required/</a:t>
                      </a:r>
                      <a:endParaRPr lang="en-IN" sz="12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Financial Documents (B/S), P&amp;L statement, Audit reports)</a:t>
                      </a:r>
                      <a:endParaRPr lang="en-IN" sz="12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Other documents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6019800"/>
            <a:ext cx="109728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other criteria like Sole Banking, Roles &amp; Responsibility &amp; Annexures like Eligibility Parameter, Aims &amp; Objectives of Scheme &amp; operational Role </a:t>
            </a:r>
            <a:endParaRPr kumimoji="0" lang="en-IN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91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575" y="1078672"/>
            <a:ext cx="783394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We look forward to:</a:t>
            </a:r>
            <a:endParaRPr lang="en-US" sz="36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02591" y="2150548"/>
            <a:ext cx="5055870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800" dirty="0" smtClean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Economic Empowerment of Rural Assam in organized </a:t>
            </a:r>
            <a:r>
              <a:rPr lang="en-US" sz="2800" dirty="0" err="1" smtClean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Agri</a:t>
            </a:r>
            <a:r>
              <a:rPr lang="en-US" sz="2800" dirty="0" smtClean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&amp; Allied Sector through active participation of Banks</a:t>
            </a:r>
          </a:p>
        </p:txBody>
      </p:sp>
      <p:pic>
        <p:nvPicPr>
          <p:cNvPr id="4" name="Picture 3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741819" y="5578024"/>
            <a:ext cx="905241" cy="54475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46242" y="150568"/>
            <a:ext cx="9061938" cy="3815862"/>
            <a:chOff x="530469" y="228600"/>
            <a:chExt cx="9061938" cy="381586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30469" y="681892"/>
              <a:ext cx="9061938" cy="2152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055077" y="228600"/>
              <a:ext cx="0" cy="3815862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2" descr="Green circle icon - Free green shape icons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353" y="393728"/>
              <a:ext cx="566616" cy="566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10231316" y="6122780"/>
            <a:ext cx="1960684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hlinkClick r:id="rId4"/>
              </a:rPr>
              <a:t>www.atmsagro.org</a:t>
            </a:r>
            <a:endParaRPr lang="en-US" sz="900" dirty="0"/>
          </a:p>
          <a:p>
            <a:pPr algn="ctr"/>
            <a:endParaRPr lang="en-US" sz="9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41537"/>
            <a:ext cx="3429000" cy="45834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934200" y="4322799"/>
            <a:ext cx="200567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 dirty="0" smtClean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THANK YOU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20176" y="5140833"/>
            <a:ext cx="4728725" cy="8925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Georgia" panose="02040502050405020303" pitchFamily="18" charset="0"/>
              </a:rPr>
              <a:t>Nandita</a:t>
            </a:r>
            <a:r>
              <a:rPr lang="en-US" b="1" dirty="0" smtClean="0">
                <a:latin typeface="Georgia" panose="02040502050405020303" pitchFamily="18" charset="0"/>
              </a:rPr>
              <a:t> Sharma</a:t>
            </a:r>
          </a:p>
          <a:p>
            <a:pPr algn="ctr"/>
            <a:r>
              <a:rPr lang="en-US" sz="1600" dirty="0" smtClean="0">
                <a:latin typeface="Georgia" panose="02040502050405020303" pitchFamily="18" charset="0"/>
              </a:rPr>
              <a:t>Contact No: 88110 97400</a:t>
            </a:r>
          </a:p>
          <a:p>
            <a:pPr algn="ctr"/>
            <a:r>
              <a:rPr lang="en-US" sz="1600" dirty="0" smtClean="0">
                <a:latin typeface="Georgia" panose="02040502050405020303" pitchFamily="18" charset="0"/>
              </a:rPr>
              <a:t>Email ID.- </a:t>
            </a:r>
            <a:r>
              <a:rPr lang="en-US" sz="1600" dirty="0" smtClean="0">
                <a:latin typeface="Georgia" panose="02040502050405020303" pitchFamily="18" charset="0"/>
                <a:hlinkClick r:id="rId6"/>
              </a:rPr>
              <a:t>nandita.sharmaatms@gmail.com</a:t>
            </a:r>
            <a:r>
              <a:rPr lang="en-IN" sz="1600" dirty="0" smtClean="0">
                <a:latin typeface="Georgia" panose="02040502050405020303" pitchFamily="18" charset="0"/>
              </a:rPr>
              <a:t> </a:t>
            </a:r>
            <a:endParaRPr lang="en-US" sz="16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11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67081"/>
            <a:ext cx="12198408" cy="6754606"/>
            <a:chOff x="120202" y="103394"/>
            <a:chExt cx="12198408" cy="6754606"/>
          </a:xfrm>
        </p:grpSpPr>
        <p:graphicFrame>
          <p:nvGraphicFramePr>
            <p:cNvPr id="19" name="Chart 18"/>
            <p:cNvGraphicFramePr/>
            <p:nvPr>
              <p:extLst/>
            </p:nvPr>
          </p:nvGraphicFramePr>
          <p:xfrm>
            <a:off x="1554022" y="1040477"/>
            <a:ext cx="8077200" cy="56355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3" name="Rectangle 42"/>
            <p:cNvSpPr/>
            <p:nvPr/>
          </p:nvSpPr>
          <p:spPr>
            <a:xfrm>
              <a:off x="120202" y="103394"/>
              <a:ext cx="12042102" cy="40011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Present Status of Large </a:t>
              </a:r>
              <a:r>
                <a:rPr kumimoji="0" lang="en-US" sz="20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Agri</a:t>
              </a:r>
              <a:r>
                <a:rPr kumimoji="0" lang="en-US" sz="20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 &amp; Allied Sector Predominated by Small &amp; Marginal </a:t>
              </a:r>
              <a:r>
                <a:rPr kumimoji="0" lang="en-US" sz="2000" b="0" i="0" u="none" strike="noStrike" kern="1200" cap="none" spc="0" normalizeH="0" baseline="0" noProof="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Farmers</a:t>
              </a:r>
              <a:endParaRPr kumimoji="0" lang="en-US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 rot="2783734">
              <a:off x="3236076" y="4107066"/>
              <a:ext cx="343274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Remaining 65 % remain Unorganised with Huge accumulated Liability as NPA which is compounding every year.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248400" y="2590800"/>
              <a:ext cx="1849015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35% of total small &amp; marginal farmers of Assam has been organised and developed by </a:t>
              </a:r>
              <a:r>
                <a:rPr kumimoji="0" lang="en-IN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GoA</a:t>
              </a:r>
              <a:r>
                <a:rPr kumimoji="0" lang="en-I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 in last 10 years</a:t>
              </a:r>
            </a:p>
          </p:txBody>
        </p:sp>
        <p:sp>
          <p:nvSpPr>
            <p:cNvPr id="16" name="Oval Callout 15"/>
            <p:cNvSpPr/>
            <p:nvPr/>
          </p:nvSpPr>
          <p:spPr>
            <a:xfrm rot="19363470">
              <a:off x="2613264" y="1319607"/>
              <a:ext cx="1631471" cy="1331215"/>
            </a:xfrm>
            <a:prstGeom prst="wedgeEllipseCallou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Difficult to Create Bank Linkage</a:t>
              </a:r>
            </a:p>
          </p:txBody>
        </p:sp>
        <p:sp>
          <p:nvSpPr>
            <p:cNvPr id="49" name="Oval Callout 48"/>
            <p:cNvSpPr/>
            <p:nvPr/>
          </p:nvSpPr>
          <p:spPr>
            <a:xfrm rot="1723785">
              <a:off x="7498764" y="876579"/>
              <a:ext cx="1813560" cy="1362197"/>
            </a:xfrm>
            <a:prstGeom prst="wedgeEllipseCallou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Possible to Create Bank Linkage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8856" y="6323710"/>
              <a:ext cx="949754" cy="534290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342898" y="3810000"/>
            <a:ext cx="203387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Approx. 20 Lakh Hectare Landed Area predominated by Approx. 25 Lakh Small &amp; Marginal Farmer</a:t>
            </a:r>
            <a:endParaRPr kumimoji="0" lang="en-IN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51120" y="1948901"/>
            <a:ext cx="2408126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10 Lakhs Organised Cluster Based Small &amp; Marginal farmers and Producer Groups / Organisation in 33 </a:t>
            </a:r>
            <a:r>
              <a:rPr kumimoji="0" lang="en-IN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Dists</a:t>
            </a:r>
            <a:r>
              <a:rPr kumimoji="0" lang="en-IN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Of Assam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361542" y="2819400"/>
            <a:ext cx="1235588" cy="381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713202" y="4675865"/>
            <a:ext cx="3373258" cy="338554"/>
          </a:xfrm>
          <a:prstGeom prst="rect">
            <a:avLst/>
          </a:prstGeom>
          <a:solidFill>
            <a:srgbClr val="CCFF29"/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Cluster based MSE Sector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13202" y="5019957"/>
            <a:ext cx="3373258" cy="8262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 – 30 thousand (Approx.)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 Food Processing &amp;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Small Business Entrepreneurs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51119" y="1358588"/>
            <a:ext cx="2408127" cy="584775"/>
          </a:xfrm>
          <a:prstGeom prst="rect">
            <a:avLst/>
          </a:prstGeom>
          <a:solidFill>
            <a:srgbClr val="CCFF29"/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Organised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Agri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&amp; Allied Sector</a:t>
            </a:r>
          </a:p>
        </p:txBody>
      </p:sp>
    </p:spTree>
    <p:extLst>
      <p:ext uri="{BB962C8B-B14F-4D97-AF65-F5344CB8AC3E}">
        <p14:creationId xmlns:p14="http://schemas.microsoft.com/office/powerpoint/2010/main" val="3724320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67081"/>
            <a:ext cx="12725400" cy="6754606"/>
            <a:chOff x="120202" y="103394"/>
            <a:chExt cx="12725400" cy="6754606"/>
          </a:xfrm>
        </p:grpSpPr>
        <p:graphicFrame>
          <p:nvGraphicFramePr>
            <p:cNvPr id="19" name="Chart 18"/>
            <p:cNvGraphicFramePr/>
            <p:nvPr>
              <p:extLst/>
            </p:nvPr>
          </p:nvGraphicFramePr>
          <p:xfrm>
            <a:off x="4768402" y="883560"/>
            <a:ext cx="8077200" cy="56355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3" name="Rectangle 42"/>
            <p:cNvSpPr/>
            <p:nvPr/>
          </p:nvSpPr>
          <p:spPr>
            <a:xfrm>
              <a:off x="120202" y="103394"/>
              <a:ext cx="12042102" cy="40011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Present Status of Large </a:t>
              </a:r>
              <a:r>
                <a:rPr kumimoji="0" lang="en-US" sz="20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Agri</a:t>
              </a:r>
              <a:r>
                <a:rPr kumimoji="0" lang="en-US" sz="20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 &amp; Allied Sector Predominated by Small &amp; Marginal Farmers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 rot="2783734">
              <a:off x="6404279" y="3923931"/>
              <a:ext cx="343274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Remaining 65 % remain Unorganised with Huge accumulated Liability as NPA which is compounding every year.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340402" y="2463521"/>
              <a:ext cx="1849015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35% of total small &amp; marginal farmers of Assam has been organised and developed by </a:t>
              </a:r>
              <a:r>
                <a:rPr kumimoji="0" lang="en-IN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GoA</a:t>
              </a:r>
              <a:r>
                <a:rPr kumimoji="0" lang="en-I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 in last 10 years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8856" y="6323710"/>
              <a:ext cx="949754" cy="534290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351878" y="1075635"/>
            <a:ext cx="48006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Approx. 20 Lakh Hectare Landed Area predominated by Approx. 25 Lakh Small &amp; Marginal Farmer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1877" y="2538067"/>
            <a:ext cx="480059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flow of Credit </a:t>
            </a:r>
            <a:r>
              <a:rPr kumimoji="0" lang="en-IN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 this sector is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very poor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both in unorganised &amp; organised sector</a:t>
            </a:r>
            <a:endParaRPr kumimoji="0" lang="en-IN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9976" y="4000499"/>
            <a:ext cx="5629823" cy="190428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 the Schemes introduced by </a:t>
            </a:r>
            <a:r>
              <a:rPr kumimoji="0" lang="en-IN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GoI</a:t>
            </a:r>
            <a:r>
              <a:rPr kumimoji="0" lang="en-IN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for this sector since 2020 like PMFME, PMEGP, NLM, AIF, PMMSY mostly failed due to lack of Bank Linkage</a:t>
            </a:r>
            <a:r>
              <a:rPr kumimoji="0" lang="en-IN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</a:t>
            </a:r>
            <a:endParaRPr kumimoji="0" lang="en-IN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4599" y="1594967"/>
            <a:ext cx="1142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65%</a:t>
            </a:r>
            <a:endParaRPr kumimoji="0" lang="en-IN" sz="2800" b="1" i="0" u="none" strike="noStrike" kern="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443716" y="1590440"/>
            <a:ext cx="958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3</a:t>
            </a:r>
            <a:r>
              <a:rPr kumimoji="0" lang="en-IN" sz="2800" b="1" i="0" u="none" strike="noStrike" kern="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5%</a:t>
            </a:r>
            <a:endParaRPr kumimoji="0" lang="en-IN" sz="2800" b="1" i="0" u="none" strike="noStrike" kern="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9902335" y="928294"/>
            <a:ext cx="1897396" cy="609006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Organised</a:t>
            </a: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Callout 23"/>
          <p:cNvSpPr/>
          <p:nvPr/>
        </p:nvSpPr>
        <p:spPr>
          <a:xfrm rot="20100984" flipH="1">
            <a:off x="6155701" y="1004387"/>
            <a:ext cx="2000848" cy="72005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Unorganised</a:t>
            </a: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>
            <a:stCxn id="21" idx="3"/>
          </p:cNvCxnSpPr>
          <p:nvPr/>
        </p:nvCxnSpPr>
        <p:spPr>
          <a:xfrm flipV="1">
            <a:off x="5152476" y="2999732"/>
            <a:ext cx="1400724" cy="1385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062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5904" y="1583436"/>
            <a:ext cx="10607040" cy="4660900"/>
            <a:chOff x="755904" y="1583436"/>
            <a:chExt cx="10607040" cy="4660900"/>
          </a:xfrm>
        </p:grpSpPr>
        <p:sp>
          <p:nvSpPr>
            <p:cNvPr id="3" name="object 3"/>
            <p:cNvSpPr/>
            <p:nvPr/>
          </p:nvSpPr>
          <p:spPr>
            <a:xfrm>
              <a:off x="760476" y="1588008"/>
              <a:ext cx="10598150" cy="4279900"/>
            </a:xfrm>
            <a:custGeom>
              <a:avLst/>
              <a:gdLst/>
              <a:ahLst/>
              <a:cxnLst/>
              <a:rect l="l" t="t" r="r" b="b"/>
              <a:pathLst>
                <a:path w="10598150" h="4279900">
                  <a:moveTo>
                    <a:pt x="0" y="800100"/>
                  </a:moveTo>
                  <a:lnTo>
                    <a:pt x="3681984" y="800100"/>
                  </a:lnTo>
                  <a:lnTo>
                    <a:pt x="3681984" y="0"/>
                  </a:lnTo>
                  <a:lnTo>
                    <a:pt x="0" y="0"/>
                  </a:lnTo>
                  <a:lnTo>
                    <a:pt x="0" y="800100"/>
                  </a:lnTo>
                  <a:close/>
                </a:path>
                <a:path w="10598150" h="4279900">
                  <a:moveTo>
                    <a:pt x="0" y="1792224"/>
                  </a:moveTo>
                  <a:lnTo>
                    <a:pt x="3681984" y="1792224"/>
                  </a:lnTo>
                  <a:lnTo>
                    <a:pt x="3681984" y="992124"/>
                  </a:lnTo>
                  <a:lnTo>
                    <a:pt x="0" y="992124"/>
                  </a:lnTo>
                  <a:lnTo>
                    <a:pt x="0" y="1792224"/>
                  </a:lnTo>
                  <a:close/>
                </a:path>
                <a:path w="10598150" h="4279900">
                  <a:moveTo>
                    <a:pt x="6915912" y="800100"/>
                  </a:moveTo>
                  <a:lnTo>
                    <a:pt x="10597896" y="800100"/>
                  </a:lnTo>
                  <a:lnTo>
                    <a:pt x="10597896" y="0"/>
                  </a:lnTo>
                  <a:lnTo>
                    <a:pt x="6915912" y="0"/>
                  </a:lnTo>
                  <a:lnTo>
                    <a:pt x="6915912" y="800100"/>
                  </a:lnTo>
                  <a:close/>
                </a:path>
                <a:path w="10598150" h="4279900">
                  <a:moveTo>
                    <a:pt x="6915912" y="1921764"/>
                  </a:moveTo>
                  <a:lnTo>
                    <a:pt x="10597896" y="1921764"/>
                  </a:lnTo>
                  <a:lnTo>
                    <a:pt x="10597896" y="906779"/>
                  </a:lnTo>
                  <a:lnTo>
                    <a:pt x="6915912" y="906779"/>
                  </a:lnTo>
                  <a:lnTo>
                    <a:pt x="6915912" y="1921764"/>
                  </a:lnTo>
                  <a:close/>
                </a:path>
                <a:path w="10598150" h="4279900">
                  <a:moveTo>
                    <a:pt x="0" y="3000755"/>
                  </a:moveTo>
                  <a:lnTo>
                    <a:pt x="3681984" y="3000755"/>
                  </a:lnTo>
                  <a:lnTo>
                    <a:pt x="3681984" y="1985771"/>
                  </a:lnTo>
                  <a:lnTo>
                    <a:pt x="0" y="1985771"/>
                  </a:lnTo>
                  <a:lnTo>
                    <a:pt x="0" y="3000755"/>
                  </a:lnTo>
                  <a:close/>
                </a:path>
                <a:path w="10598150" h="4279900">
                  <a:moveTo>
                    <a:pt x="6915912" y="2723387"/>
                  </a:moveTo>
                  <a:lnTo>
                    <a:pt x="10597896" y="2723387"/>
                  </a:lnTo>
                  <a:lnTo>
                    <a:pt x="10597896" y="2138171"/>
                  </a:lnTo>
                  <a:lnTo>
                    <a:pt x="6915912" y="2138171"/>
                  </a:lnTo>
                  <a:lnTo>
                    <a:pt x="6915912" y="2723387"/>
                  </a:lnTo>
                  <a:close/>
                </a:path>
                <a:path w="10598150" h="4279900">
                  <a:moveTo>
                    <a:pt x="6915912" y="4279392"/>
                  </a:moveTo>
                  <a:lnTo>
                    <a:pt x="10597896" y="4279392"/>
                  </a:lnTo>
                  <a:lnTo>
                    <a:pt x="10597896" y="3048000"/>
                  </a:lnTo>
                  <a:lnTo>
                    <a:pt x="6915912" y="3048000"/>
                  </a:lnTo>
                  <a:lnTo>
                    <a:pt x="6915912" y="4279392"/>
                  </a:lnTo>
                  <a:close/>
                </a:path>
              </a:pathLst>
            </a:custGeom>
            <a:ln w="914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42459" y="2273808"/>
              <a:ext cx="3319779" cy="2600325"/>
            </a:xfrm>
            <a:custGeom>
              <a:avLst/>
              <a:gdLst/>
              <a:ahLst/>
              <a:cxnLst/>
              <a:rect l="l" t="t" r="r" b="b"/>
              <a:pathLst>
                <a:path w="3319779" h="2600325">
                  <a:moveTo>
                    <a:pt x="2231643" y="0"/>
                  </a:moveTo>
                  <a:lnTo>
                    <a:pt x="1659636" y="698118"/>
                  </a:lnTo>
                  <a:lnTo>
                    <a:pt x="1283462" y="276225"/>
                  </a:lnTo>
                  <a:lnTo>
                    <a:pt x="1123695" y="760729"/>
                  </a:lnTo>
                  <a:lnTo>
                    <a:pt x="56895" y="276225"/>
                  </a:lnTo>
                  <a:lnTo>
                    <a:pt x="711073" y="916813"/>
                  </a:lnTo>
                  <a:lnTo>
                    <a:pt x="0" y="1036954"/>
                  </a:lnTo>
                  <a:lnTo>
                    <a:pt x="572007" y="1417319"/>
                  </a:lnTo>
                  <a:lnTo>
                    <a:pt x="20700" y="1755774"/>
                  </a:lnTo>
                  <a:lnTo>
                    <a:pt x="870838" y="1677542"/>
                  </a:lnTo>
                  <a:lnTo>
                    <a:pt x="731774" y="2120518"/>
                  </a:lnTo>
                  <a:lnTo>
                    <a:pt x="1185544" y="1880996"/>
                  </a:lnTo>
                  <a:lnTo>
                    <a:pt x="1303909" y="2599943"/>
                  </a:lnTo>
                  <a:lnTo>
                    <a:pt x="1618488" y="1797684"/>
                  </a:lnTo>
                  <a:lnTo>
                    <a:pt x="2035682" y="2375661"/>
                  </a:lnTo>
                  <a:lnTo>
                    <a:pt x="2154428" y="1740153"/>
                  </a:lnTo>
                  <a:lnTo>
                    <a:pt x="2788285" y="2178049"/>
                  </a:lnTo>
                  <a:lnTo>
                    <a:pt x="2587370" y="1557781"/>
                  </a:lnTo>
                  <a:lnTo>
                    <a:pt x="3319271" y="1599691"/>
                  </a:lnTo>
                  <a:lnTo>
                    <a:pt x="2705608" y="1260855"/>
                  </a:lnTo>
                  <a:lnTo>
                    <a:pt x="3241929" y="979424"/>
                  </a:lnTo>
                  <a:lnTo>
                    <a:pt x="2566542" y="880490"/>
                  </a:lnTo>
                  <a:lnTo>
                    <a:pt x="2824480" y="536447"/>
                  </a:lnTo>
                  <a:lnTo>
                    <a:pt x="2175256" y="640968"/>
                  </a:lnTo>
                  <a:lnTo>
                    <a:pt x="223164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42459" y="2273808"/>
              <a:ext cx="3319779" cy="2600325"/>
            </a:xfrm>
            <a:custGeom>
              <a:avLst/>
              <a:gdLst/>
              <a:ahLst/>
              <a:cxnLst/>
              <a:rect l="l" t="t" r="r" b="b"/>
              <a:pathLst>
                <a:path w="3319779" h="2600325">
                  <a:moveTo>
                    <a:pt x="1659636" y="698118"/>
                  </a:moveTo>
                  <a:lnTo>
                    <a:pt x="2231643" y="0"/>
                  </a:lnTo>
                  <a:lnTo>
                    <a:pt x="2175256" y="640968"/>
                  </a:lnTo>
                  <a:lnTo>
                    <a:pt x="2824480" y="536447"/>
                  </a:lnTo>
                  <a:lnTo>
                    <a:pt x="2566542" y="880490"/>
                  </a:lnTo>
                  <a:lnTo>
                    <a:pt x="3241929" y="979424"/>
                  </a:lnTo>
                  <a:lnTo>
                    <a:pt x="2705608" y="1260855"/>
                  </a:lnTo>
                  <a:lnTo>
                    <a:pt x="3319271" y="1599691"/>
                  </a:lnTo>
                  <a:lnTo>
                    <a:pt x="2587370" y="1557781"/>
                  </a:lnTo>
                  <a:lnTo>
                    <a:pt x="2788285" y="2178049"/>
                  </a:lnTo>
                  <a:lnTo>
                    <a:pt x="2154428" y="1740153"/>
                  </a:lnTo>
                  <a:lnTo>
                    <a:pt x="2035682" y="2375661"/>
                  </a:lnTo>
                  <a:lnTo>
                    <a:pt x="1618488" y="1797684"/>
                  </a:lnTo>
                  <a:lnTo>
                    <a:pt x="1303909" y="2599943"/>
                  </a:lnTo>
                  <a:lnTo>
                    <a:pt x="1185544" y="1880996"/>
                  </a:lnTo>
                  <a:lnTo>
                    <a:pt x="731774" y="2120518"/>
                  </a:lnTo>
                  <a:lnTo>
                    <a:pt x="870838" y="1677542"/>
                  </a:lnTo>
                  <a:lnTo>
                    <a:pt x="20700" y="1755774"/>
                  </a:lnTo>
                  <a:lnTo>
                    <a:pt x="572007" y="1417319"/>
                  </a:lnTo>
                  <a:lnTo>
                    <a:pt x="0" y="1036954"/>
                  </a:lnTo>
                  <a:lnTo>
                    <a:pt x="711073" y="916813"/>
                  </a:lnTo>
                  <a:lnTo>
                    <a:pt x="56895" y="276225"/>
                  </a:lnTo>
                  <a:lnTo>
                    <a:pt x="1123695" y="760729"/>
                  </a:lnTo>
                  <a:lnTo>
                    <a:pt x="1283462" y="276225"/>
                  </a:lnTo>
                  <a:lnTo>
                    <a:pt x="1659636" y="698118"/>
                  </a:lnTo>
                  <a:close/>
                </a:path>
              </a:pathLst>
            </a:custGeom>
            <a:ln w="1219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0476" y="4850891"/>
              <a:ext cx="6675120" cy="1388745"/>
            </a:xfrm>
            <a:custGeom>
              <a:avLst/>
              <a:gdLst/>
              <a:ahLst/>
              <a:cxnLst/>
              <a:rect l="l" t="t" r="r" b="b"/>
              <a:pathLst>
                <a:path w="6675120" h="1388745">
                  <a:moveTo>
                    <a:pt x="0" y="800100"/>
                  </a:moveTo>
                  <a:lnTo>
                    <a:pt x="3681984" y="800100"/>
                  </a:lnTo>
                  <a:lnTo>
                    <a:pt x="3681984" y="0"/>
                  </a:lnTo>
                  <a:lnTo>
                    <a:pt x="0" y="0"/>
                  </a:lnTo>
                  <a:lnTo>
                    <a:pt x="0" y="800100"/>
                  </a:lnTo>
                  <a:close/>
                </a:path>
                <a:path w="6675120" h="1388745">
                  <a:moveTo>
                    <a:pt x="4002024" y="1388364"/>
                  </a:moveTo>
                  <a:lnTo>
                    <a:pt x="6675120" y="1388364"/>
                  </a:lnTo>
                  <a:lnTo>
                    <a:pt x="6675120" y="742188"/>
                  </a:lnTo>
                  <a:lnTo>
                    <a:pt x="4002024" y="742188"/>
                  </a:lnTo>
                  <a:lnTo>
                    <a:pt x="4002024" y="1388364"/>
                  </a:lnTo>
                  <a:close/>
                </a:path>
              </a:pathLst>
            </a:custGeom>
            <a:ln w="914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36220" y="922019"/>
          <a:ext cx="11644629" cy="55937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3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85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solidFill>
                      <a:srgbClr val="843B0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33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solidFill>
                      <a:srgbClr val="843B0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R="181610" algn="ctr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7094855" algn="l"/>
                        </a:tabLst>
                      </a:pPr>
                      <a:r>
                        <a:rPr sz="1800" b="1" dirty="0">
                          <a:latin typeface="Georgia"/>
                          <a:cs typeface="Georgia"/>
                        </a:rPr>
                        <a:t>Assam</a:t>
                      </a:r>
                      <a:r>
                        <a:rPr sz="1800" b="1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Tea</a:t>
                      </a:r>
                      <a:r>
                        <a:rPr sz="1800" b="1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spc="-10" dirty="0">
                          <a:latin typeface="Georgia"/>
                          <a:cs typeface="Georgia"/>
                        </a:rPr>
                        <a:t>Industry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	Cement</a:t>
                      </a:r>
                      <a:r>
                        <a:rPr sz="1800" b="1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spc="-10" dirty="0">
                          <a:latin typeface="Georgia"/>
                          <a:cs typeface="Georgia"/>
                        </a:rPr>
                        <a:t>Industry</a:t>
                      </a:r>
                      <a:endParaRPr sz="1800" dirty="0">
                        <a:latin typeface="Georgia"/>
                        <a:cs typeface="Georgia"/>
                      </a:endParaRPr>
                    </a:p>
                    <a:p>
                      <a:pPr marL="538480" marR="718185" algn="ctr">
                        <a:lnSpc>
                          <a:spcPct val="100000"/>
                        </a:lnSpc>
                        <a:spcBef>
                          <a:spcPts val="15"/>
                        </a:spcBef>
                        <a:tabLst>
                          <a:tab pos="7632065" algn="l"/>
                          <a:tab pos="7719059" algn="l"/>
                        </a:tabLst>
                      </a:pPr>
                      <a:r>
                        <a:rPr sz="1400" dirty="0">
                          <a:latin typeface="Georgia"/>
                          <a:cs typeface="Georgia"/>
                        </a:rPr>
                        <a:t>200</a:t>
                      </a:r>
                      <a:r>
                        <a:rPr sz="1400" spc="-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Years</a:t>
                      </a:r>
                      <a:r>
                        <a:rPr sz="14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Old</a:t>
                      </a:r>
                      <a:r>
                        <a:rPr sz="14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and</a:t>
                      </a:r>
                      <a:r>
                        <a:rPr sz="14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2</a:t>
                      </a:r>
                      <a:r>
                        <a:rPr sz="1350" baseline="24691" dirty="0">
                          <a:latin typeface="Georgia"/>
                          <a:cs typeface="Georgia"/>
                        </a:rPr>
                        <a:t>nd</a:t>
                      </a:r>
                      <a:r>
                        <a:rPr sz="1350" spc="172" baseline="24691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Largest</a:t>
                      </a:r>
                      <a:r>
                        <a:rPr sz="1400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Tea</a:t>
                      </a:r>
                      <a:r>
                        <a:rPr sz="14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10" dirty="0">
                          <a:latin typeface="Georgia"/>
                          <a:cs typeface="Georgia"/>
                        </a:rPr>
                        <a:t>Industry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	10</a:t>
                      </a:r>
                      <a:r>
                        <a:rPr sz="1350" baseline="24691" dirty="0">
                          <a:latin typeface="Georgia"/>
                          <a:cs typeface="Georgia"/>
                        </a:rPr>
                        <a:t>th</a:t>
                      </a:r>
                      <a:r>
                        <a:rPr sz="1350" spc="135" baseline="24691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Largest</a:t>
                      </a:r>
                      <a:r>
                        <a:rPr sz="1400" spc="-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Cement</a:t>
                      </a:r>
                      <a:r>
                        <a:rPr sz="14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Producing</a:t>
                      </a:r>
                      <a:r>
                        <a:rPr sz="14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State</a:t>
                      </a:r>
                      <a:r>
                        <a:rPr sz="14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25" dirty="0">
                          <a:latin typeface="Georgia"/>
                          <a:cs typeface="Georgia"/>
                        </a:rPr>
                        <a:t>in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in</a:t>
                      </a:r>
                      <a:r>
                        <a:rPr sz="14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the</a:t>
                      </a:r>
                      <a:r>
                        <a:rPr sz="1400" spc="-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10" dirty="0">
                          <a:latin typeface="Georgia"/>
                          <a:cs typeface="Georgia"/>
                        </a:rPr>
                        <a:t>world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		</a:t>
                      </a:r>
                      <a:r>
                        <a:rPr sz="1400" spc="-10" dirty="0">
                          <a:latin typeface="Georgia"/>
                          <a:cs typeface="Georgia"/>
                        </a:rPr>
                        <a:t>India</a:t>
                      </a:r>
                      <a:endParaRPr sz="1400" dirty="0">
                        <a:latin typeface="Georgia"/>
                        <a:cs typeface="Georg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R="119380" algn="ctr">
                        <a:lnSpc>
                          <a:spcPts val="1680"/>
                        </a:lnSpc>
                        <a:tabLst>
                          <a:tab pos="7033895" algn="l"/>
                        </a:tabLst>
                      </a:pPr>
                      <a:r>
                        <a:rPr sz="1800" b="1" dirty="0">
                          <a:latin typeface="Georgia"/>
                          <a:cs typeface="Georgia"/>
                        </a:rPr>
                        <a:t>Petroleum</a:t>
                      </a:r>
                      <a:r>
                        <a:rPr sz="1800" b="1" spc="-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spc="-10" dirty="0">
                          <a:latin typeface="Georgia"/>
                          <a:cs typeface="Georgia"/>
                        </a:rPr>
                        <a:t>Industry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	</a:t>
                      </a:r>
                      <a:r>
                        <a:rPr sz="2700" b="1" baseline="21604" dirty="0">
                          <a:latin typeface="Georgia"/>
                          <a:cs typeface="Georgia"/>
                        </a:rPr>
                        <a:t>Tourism</a:t>
                      </a:r>
                      <a:r>
                        <a:rPr sz="2700" b="1" spc="-97" baseline="21604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700" b="1" spc="-15" baseline="21604" dirty="0">
                          <a:latin typeface="Georgia"/>
                          <a:cs typeface="Georgia"/>
                        </a:rPr>
                        <a:t>Industry</a:t>
                      </a:r>
                      <a:endParaRPr sz="2700" baseline="21604" dirty="0">
                        <a:latin typeface="Georgia"/>
                        <a:cs typeface="Georgia"/>
                      </a:endParaRPr>
                    </a:p>
                    <a:p>
                      <a:pPr marR="49530" algn="ctr">
                        <a:lnSpc>
                          <a:spcPts val="1530"/>
                        </a:lnSpc>
                        <a:tabLst>
                          <a:tab pos="4303395" algn="l"/>
                          <a:tab pos="6964045" algn="l"/>
                        </a:tabLst>
                      </a:pPr>
                      <a:r>
                        <a:rPr sz="2100" baseline="-27777" dirty="0">
                          <a:latin typeface="Georgia"/>
                          <a:cs typeface="Georgia"/>
                        </a:rPr>
                        <a:t>135</a:t>
                      </a:r>
                      <a:r>
                        <a:rPr sz="2100" spc="-22" baseline="-27777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100" baseline="-27777" dirty="0">
                          <a:latin typeface="Georgia"/>
                          <a:cs typeface="Georgia"/>
                        </a:rPr>
                        <a:t>Years</a:t>
                      </a:r>
                      <a:r>
                        <a:rPr sz="2100" spc="-37" baseline="-27777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100" baseline="-27777" dirty="0">
                          <a:latin typeface="Georgia"/>
                          <a:cs typeface="Georgia"/>
                        </a:rPr>
                        <a:t>Old</a:t>
                      </a:r>
                      <a:r>
                        <a:rPr sz="2100" spc="-30" baseline="-27777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100" baseline="-27777" dirty="0">
                          <a:latin typeface="Georgia"/>
                          <a:cs typeface="Georgia"/>
                        </a:rPr>
                        <a:t>and</a:t>
                      </a:r>
                      <a:r>
                        <a:rPr sz="2100" spc="-30" baseline="-27777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100" baseline="-27777" dirty="0">
                          <a:latin typeface="Georgia"/>
                          <a:cs typeface="Georgia"/>
                        </a:rPr>
                        <a:t>3</a:t>
                      </a:r>
                      <a:r>
                        <a:rPr sz="1350" baseline="-15432" dirty="0">
                          <a:latin typeface="Georgia"/>
                          <a:cs typeface="Georgia"/>
                        </a:rPr>
                        <a:t>rd</a:t>
                      </a:r>
                      <a:r>
                        <a:rPr sz="1350" spc="165" baseline="-15432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100" baseline="-27777" dirty="0">
                          <a:latin typeface="Georgia"/>
                          <a:cs typeface="Georgia"/>
                        </a:rPr>
                        <a:t>Largest</a:t>
                      </a:r>
                      <a:r>
                        <a:rPr sz="2100" spc="-67" baseline="-27777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100" spc="-15" baseline="-27777" dirty="0">
                          <a:latin typeface="Georgia"/>
                          <a:cs typeface="Georgia"/>
                        </a:rPr>
                        <a:t>Petroleum</a:t>
                      </a:r>
                      <a:r>
                        <a:rPr sz="2100" baseline="-27777" dirty="0">
                          <a:latin typeface="Georgia"/>
                          <a:cs typeface="Georgia"/>
                        </a:rPr>
                        <a:t>	</a:t>
                      </a:r>
                      <a:r>
                        <a:rPr sz="2550" b="1" baseline="-50653" dirty="0">
                          <a:solidFill>
                            <a:srgbClr val="FF0000"/>
                          </a:solidFill>
                          <a:latin typeface="Georgia"/>
                          <a:cs typeface="Georgia"/>
                        </a:rPr>
                        <a:t>Supported</a:t>
                      </a:r>
                      <a:r>
                        <a:rPr sz="2550" b="1" spc="-104" baseline="-50653" dirty="0">
                          <a:solidFill>
                            <a:srgbClr val="FF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550" b="1" spc="-37" baseline="-50653" dirty="0">
                          <a:solidFill>
                            <a:srgbClr val="FF0000"/>
                          </a:solidFill>
                          <a:latin typeface="Georgia"/>
                          <a:cs typeface="Georgia"/>
                        </a:rPr>
                        <a:t>By</a:t>
                      </a:r>
                      <a:r>
                        <a:rPr sz="2550" b="1" baseline="-50653" dirty="0">
                          <a:solidFill>
                            <a:srgbClr val="FF0000"/>
                          </a:solidFill>
                          <a:latin typeface="Georgia"/>
                          <a:cs typeface="Georgia"/>
                        </a:rPr>
                        <a:t>	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Contributing</a:t>
                      </a:r>
                      <a:r>
                        <a:rPr sz="14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5.5%</a:t>
                      </a:r>
                      <a:r>
                        <a:rPr sz="14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to</a:t>
                      </a:r>
                      <a:r>
                        <a:rPr sz="14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Assam’s</a:t>
                      </a:r>
                      <a:r>
                        <a:rPr sz="1400" spc="-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GDP</a:t>
                      </a:r>
                      <a:r>
                        <a:rPr sz="14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25" dirty="0">
                          <a:latin typeface="Georgia"/>
                          <a:cs typeface="Georgia"/>
                        </a:rPr>
                        <a:t>and</a:t>
                      </a:r>
                      <a:endParaRPr sz="1400" dirty="0">
                        <a:latin typeface="Georgia"/>
                        <a:cs typeface="Georgia"/>
                      </a:endParaRPr>
                    </a:p>
                    <a:p>
                      <a:pPr marL="1414780">
                        <a:lnSpc>
                          <a:spcPts val="1500"/>
                        </a:lnSpc>
                        <a:tabLst>
                          <a:tab pos="7469505" algn="l"/>
                        </a:tabLst>
                      </a:pPr>
                      <a:r>
                        <a:rPr sz="2100" baseline="-27777" dirty="0">
                          <a:latin typeface="Georgia"/>
                          <a:cs typeface="Georgia"/>
                        </a:rPr>
                        <a:t>Industry</a:t>
                      </a:r>
                      <a:r>
                        <a:rPr sz="2100" spc="-67" baseline="-27777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100" baseline="-27777" dirty="0">
                          <a:latin typeface="Georgia"/>
                          <a:cs typeface="Georgia"/>
                        </a:rPr>
                        <a:t>in</a:t>
                      </a:r>
                      <a:r>
                        <a:rPr sz="2100" spc="-37" baseline="-27777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100" baseline="-27777" dirty="0">
                          <a:latin typeface="Georgia"/>
                          <a:cs typeface="Georgia"/>
                        </a:rPr>
                        <a:t>the</a:t>
                      </a:r>
                      <a:r>
                        <a:rPr sz="2100" spc="-22" baseline="-27777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100" spc="-30" baseline="-27777" dirty="0">
                          <a:latin typeface="Georgia"/>
                          <a:cs typeface="Georgia"/>
                        </a:rPr>
                        <a:t>world</a:t>
                      </a:r>
                      <a:r>
                        <a:rPr sz="2100" baseline="-27777" dirty="0">
                          <a:latin typeface="Georgia"/>
                          <a:cs typeface="Georgia"/>
                        </a:rPr>
                        <a:t>	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providing</a:t>
                      </a:r>
                      <a:r>
                        <a:rPr sz="14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10.5%</a:t>
                      </a:r>
                      <a:r>
                        <a:rPr sz="14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of</a:t>
                      </a:r>
                      <a:r>
                        <a:rPr sz="14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total</a:t>
                      </a:r>
                      <a:r>
                        <a:rPr sz="14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employment</a:t>
                      </a:r>
                      <a:r>
                        <a:rPr sz="14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of</a:t>
                      </a:r>
                      <a:r>
                        <a:rPr sz="14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25" dirty="0">
                          <a:latin typeface="Georgia"/>
                          <a:cs typeface="Georgia"/>
                        </a:rPr>
                        <a:t>the</a:t>
                      </a:r>
                      <a:endParaRPr sz="1400" dirty="0">
                        <a:latin typeface="Georgia"/>
                        <a:cs typeface="Georgia"/>
                      </a:endParaRPr>
                    </a:p>
                    <a:p>
                      <a:pPr marL="5382260">
                        <a:lnSpc>
                          <a:spcPts val="1889"/>
                        </a:lnSpc>
                        <a:tabLst>
                          <a:tab pos="8966200" algn="l"/>
                        </a:tabLst>
                      </a:pPr>
                      <a:r>
                        <a:rPr sz="2550" b="1" spc="-15" baseline="-8169" dirty="0">
                          <a:solidFill>
                            <a:srgbClr val="FF0000"/>
                          </a:solidFill>
                          <a:latin typeface="Georgia"/>
                          <a:cs typeface="Georgia"/>
                        </a:rPr>
                        <a:t>Banks</a:t>
                      </a:r>
                      <a:r>
                        <a:rPr sz="2550" b="1" baseline="-8169" dirty="0">
                          <a:solidFill>
                            <a:srgbClr val="FF0000"/>
                          </a:solidFill>
                          <a:latin typeface="Georgia"/>
                          <a:cs typeface="Georgia"/>
                        </a:rPr>
                        <a:t>	</a:t>
                      </a:r>
                      <a:r>
                        <a:rPr sz="1400" spc="-10" dirty="0">
                          <a:latin typeface="Georgia"/>
                          <a:cs typeface="Georgia"/>
                        </a:rPr>
                        <a:t>State</a:t>
                      </a:r>
                      <a:endParaRPr sz="1400" dirty="0">
                        <a:latin typeface="Georgia"/>
                        <a:cs typeface="Georgia"/>
                      </a:endParaRPr>
                    </a:p>
                    <a:p>
                      <a:pPr marL="631190">
                        <a:lnSpc>
                          <a:spcPts val="1970"/>
                        </a:lnSpc>
                        <a:spcBef>
                          <a:spcPts val="1220"/>
                        </a:spcBef>
                        <a:tabLst>
                          <a:tab pos="5048250" algn="l"/>
                        </a:tabLst>
                      </a:pPr>
                      <a:r>
                        <a:rPr sz="1800" b="1" dirty="0">
                          <a:latin typeface="Georgia"/>
                          <a:cs typeface="Georgia"/>
                        </a:rPr>
                        <a:t>Bell</a:t>
                      </a:r>
                      <a:r>
                        <a:rPr sz="1800" b="1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Metal</a:t>
                      </a:r>
                      <a:r>
                        <a:rPr sz="1800" b="1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&amp;</a:t>
                      </a:r>
                      <a:r>
                        <a:rPr sz="1800" b="1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Brass </a:t>
                      </a:r>
                      <a:r>
                        <a:rPr sz="1800" b="1" spc="-10" dirty="0">
                          <a:latin typeface="Georgia"/>
                          <a:cs typeface="Georgia"/>
                        </a:rPr>
                        <a:t>Industry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	</a:t>
                      </a:r>
                      <a:r>
                        <a:rPr sz="2550" b="1" baseline="35947" dirty="0">
                          <a:solidFill>
                            <a:srgbClr val="FF0000"/>
                          </a:solidFill>
                          <a:latin typeface="Georgia"/>
                          <a:cs typeface="Georgia"/>
                        </a:rPr>
                        <a:t>operating</a:t>
                      </a:r>
                      <a:r>
                        <a:rPr sz="2550" b="1" spc="-104" baseline="35947" dirty="0">
                          <a:solidFill>
                            <a:srgbClr val="FF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550" b="1" spc="-37" baseline="35947" dirty="0">
                          <a:solidFill>
                            <a:srgbClr val="FF0000"/>
                          </a:solidFill>
                          <a:latin typeface="Georgia"/>
                          <a:cs typeface="Georgia"/>
                        </a:rPr>
                        <a:t>in</a:t>
                      </a:r>
                      <a:endParaRPr sz="2550" baseline="35947" dirty="0">
                        <a:latin typeface="Georgia"/>
                        <a:cs typeface="Georgia"/>
                      </a:endParaRPr>
                    </a:p>
                    <a:p>
                      <a:pPr marL="784860" indent="-286385">
                        <a:lnSpc>
                          <a:spcPts val="1720"/>
                        </a:lnSpc>
                        <a:buFont typeface="Arial MT"/>
                        <a:buChar char="•"/>
                        <a:tabLst>
                          <a:tab pos="784860" algn="l"/>
                          <a:tab pos="5360670" algn="l"/>
                          <a:tab pos="7507605" algn="l"/>
                        </a:tabLst>
                      </a:pPr>
                      <a:r>
                        <a:rPr sz="1400" dirty="0">
                          <a:latin typeface="Georgia"/>
                          <a:cs typeface="Georgia"/>
                        </a:rPr>
                        <a:t>In</a:t>
                      </a:r>
                      <a:r>
                        <a:rPr sz="1400" spc="-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existence</a:t>
                      </a:r>
                      <a:r>
                        <a:rPr sz="14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i="1" dirty="0">
                          <a:solidFill>
                            <a:srgbClr val="C00000"/>
                          </a:solidFill>
                          <a:latin typeface="Georgia"/>
                          <a:cs typeface="Georgia"/>
                        </a:rPr>
                        <a:t>since</a:t>
                      </a:r>
                      <a:r>
                        <a:rPr sz="1400" b="1" i="1" spc="-40" dirty="0">
                          <a:solidFill>
                            <a:srgbClr val="C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i="1" dirty="0">
                          <a:solidFill>
                            <a:srgbClr val="C00000"/>
                          </a:solidFill>
                          <a:latin typeface="Georgia"/>
                          <a:cs typeface="Georgia"/>
                        </a:rPr>
                        <a:t>the</a:t>
                      </a:r>
                      <a:r>
                        <a:rPr sz="1400" b="1" i="1" spc="-15" dirty="0">
                          <a:solidFill>
                            <a:srgbClr val="C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i="1" dirty="0">
                          <a:solidFill>
                            <a:srgbClr val="C00000"/>
                          </a:solidFill>
                          <a:latin typeface="Georgia"/>
                          <a:cs typeface="Georgia"/>
                        </a:rPr>
                        <a:t>7</a:t>
                      </a:r>
                      <a:r>
                        <a:rPr sz="1350" b="1" i="1" baseline="24691" dirty="0">
                          <a:solidFill>
                            <a:srgbClr val="C00000"/>
                          </a:solidFill>
                          <a:latin typeface="Georgia"/>
                          <a:cs typeface="Georgia"/>
                        </a:rPr>
                        <a:t>th</a:t>
                      </a:r>
                      <a:r>
                        <a:rPr sz="1350" b="1" i="1" spc="127" baseline="24691" dirty="0">
                          <a:solidFill>
                            <a:srgbClr val="C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i="1" spc="-10" dirty="0">
                          <a:solidFill>
                            <a:srgbClr val="C00000"/>
                          </a:solidFill>
                          <a:latin typeface="Georgia"/>
                          <a:cs typeface="Georgia"/>
                        </a:rPr>
                        <a:t>Century</a:t>
                      </a:r>
                      <a:r>
                        <a:rPr sz="1400" b="1" i="1" dirty="0">
                          <a:solidFill>
                            <a:srgbClr val="C00000"/>
                          </a:solidFill>
                          <a:latin typeface="Georgia"/>
                          <a:cs typeface="Georgia"/>
                        </a:rPr>
                        <a:t>	</a:t>
                      </a:r>
                      <a:r>
                        <a:rPr sz="2550" b="1" spc="-15" baseline="27777" dirty="0">
                          <a:solidFill>
                            <a:srgbClr val="FF0000"/>
                          </a:solidFill>
                          <a:latin typeface="Georgia"/>
                          <a:cs typeface="Georgia"/>
                        </a:rPr>
                        <a:t>Assam</a:t>
                      </a:r>
                      <a:r>
                        <a:rPr sz="2550" b="1" baseline="27777" dirty="0">
                          <a:solidFill>
                            <a:srgbClr val="FF0000"/>
                          </a:solidFill>
                          <a:latin typeface="Georgia"/>
                          <a:cs typeface="Georgia"/>
                        </a:rPr>
                        <a:t>	</a:t>
                      </a:r>
                      <a:r>
                        <a:rPr sz="2700" b="1" baseline="18518" dirty="0">
                          <a:latin typeface="Georgia"/>
                          <a:cs typeface="Georgia"/>
                        </a:rPr>
                        <a:t>Natural</a:t>
                      </a:r>
                      <a:r>
                        <a:rPr sz="2700" b="1" spc="-67" baseline="18518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700" b="1" baseline="18518" dirty="0">
                          <a:latin typeface="Georgia"/>
                          <a:cs typeface="Georgia"/>
                        </a:rPr>
                        <a:t>Resources</a:t>
                      </a:r>
                      <a:r>
                        <a:rPr sz="2700" b="1" spc="-67" baseline="18518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700" b="1" baseline="18518" dirty="0">
                          <a:latin typeface="Georgia"/>
                          <a:cs typeface="Georgia"/>
                        </a:rPr>
                        <a:t>of</a:t>
                      </a:r>
                      <a:r>
                        <a:rPr sz="2700" b="1" spc="-37" baseline="18518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700" b="1" spc="-15" baseline="18518" dirty="0">
                          <a:latin typeface="Georgia"/>
                          <a:cs typeface="Georgia"/>
                        </a:rPr>
                        <a:t>Assam</a:t>
                      </a:r>
                      <a:endParaRPr sz="2700" baseline="18518" dirty="0">
                        <a:latin typeface="Georgia"/>
                        <a:cs typeface="Georgia"/>
                      </a:endParaRPr>
                    </a:p>
                    <a:p>
                      <a:pPr marL="784860" indent="-286385">
                        <a:lnSpc>
                          <a:spcPts val="1430"/>
                        </a:lnSpc>
                        <a:buFont typeface="Arial MT"/>
                        <a:buChar char="•"/>
                        <a:tabLst>
                          <a:tab pos="784860" algn="l"/>
                          <a:tab pos="7611109" algn="l"/>
                        </a:tabLst>
                      </a:pPr>
                      <a:r>
                        <a:rPr sz="2100" baseline="-15873" dirty="0">
                          <a:latin typeface="Georgia"/>
                          <a:cs typeface="Georgia"/>
                        </a:rPr>
                        <a:t>2</a:t>
                      </a:r>
                      <a:r>
                        <a:rPr sz="900" dirty="0">
                          <a:latin typeface="Georgia"/>
                          <a:cs typeface="Georgia"/>
                        </a:rPr>
                        <a:t>nd</a:t>
                      </a:r>
                      <a:r>
                        <a:rPr sz="900" spc="114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100" baseline="-15873" dirty="0">
                          <a:latin typeface="Georgia"/>
                          <a:cs typeface="Georgia"/>
                        </a:rPr>
                        <a:t>Largest</a:t>
                      </a:r>
                      <a:r>
                        <a:rPr sz="2100" spc="-52" baseline="-15873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100" baseline="-15873" dirty="0">
                          <a:latin typeface="Georgia"/>
                          <a:cs typeface="Georgia"/>
                        </a:rPr>
                        <a:t>handicraft</a:t>
                      </a:r>
                      <a:r>
                        <a:rPr sz="2100" spc="-44" baseline="-15873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100" baseline="-15873" dirty="0">
                          <a:latin typeface="Georgia"/>
                          <a:cs typeface="Georgia"/>
                        </a:rPr>
                        <a:t>sector</a:t>
                      </a:r>
                      <a:r>
                        <a:rPr sz="2100" spc="-22" baseline="-15873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100" spc="-15" baseline="-15873" dirty="0">
                          <a:latin typeface="Georgia"/>
                          <a:cs typeface="Georgia"/>
                        </a:rPr>
                        <a:t>after</a:t>
                      </a:r>
                      <a:r>
                        <a:rPr sz="2100" baseline="-15873" dirty="0">
                          <a:latin typeface="Georgia"/>
                          <a:cs typeface="Georgia"/>
                        </a:rPr>
                        <a:t>	</a:t>
                      </a:r>
                      <a:r>
                        <a:rPr sz="2100" baseline="1984" dirty="0">
                          <a:latin typeface="Georgia"/>
                          <a:cs typeface="Georgia"/>
                        </a:rPr>
                        <a:t>Coal,</a:t>
                      </a:r>
                      <a:r>
                        <a:rPr sz="2100" spc="-67" baseline="1984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100" baseline="1984" dirty="0">
                          <a:latin typeface="Georgia"/>
                          <a:cs typeface="Georgia"/>
                        </a:rPr>
                        <a:t>Limestone,</a:t>
                      </a:r>
                      <a:r>
                        <a:rPr sz="2100" spc="-52" baseline="1984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100" baseline="1984" dirty="0">
                          <a:latin typeface="Georgia"/>
                          <a:cs typeface="Georgia"/>
                        </a:rPr>
                        <a:t>Crude</a:t>
                      </a:r>
                      <a:r>
                        <a:rPr sz="2100" spc="-112" baseline="1984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100" baseline="1984" dirty="0">
                          <a:latin typeface="Georgia"/>
                          <a:cs typeface="Georgia"/>
                        </a:rPr>
                        <a:t>oil,</a:t>
                      </a:r>
                      <a:r>
                        <a:rPr sz="2100" spc="-44" baseline="1984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100" baseline="1984" dirty="0">
                          <a:latin typeface="Georgia"/>
                          <a:cs typeface="Georgia"/>
                        </a:rPr>
                        <a:t>Natural</a:t>
                      </a:r>
                      <a:r>
                        <a:rPr sz="2100" spc="-75" baseline="1984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100" spc="-37" baseline="1984" dirty="0">
                          <a:latin typeface="Georgia"/>
                          <a:cs typeface="Georgia"/>
                        </a:rPr>
                        <a:t>Gas</a:t>
                      </a:r>
                      <a:endParaRPr sz="2100" baseline="1984" dirty="0">
                        <a:latin typeface="Georgia"/>
                        <a:cs typeface="Georgia"/>
                      </a:endParaRPr>
                    </a:p>
                    <a:p>
                      <a:pPr marL="78486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dirty="0">
                          <a:latin typeface="Georgia"/>
                          <a:cs typeface="Georgia"/>
                        </a:rPr>
                        <a:t>bamboo</a:t>
                      </a:r>
                      <a:r>
                        <a:rPr sz="1400" spc="-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10" dirty="0">
                          <a:latin typeface="Georgia"/>
                          <a:cs typeface="Georgia"/>
                        </a:rPr>
                        <a:t>craft</a:t>
                      </a:r>
                      <a:endParaRPr sz="1400" dirty="0">
                        <a:latin typeface="Georgia"/>
                        <a:cs typeface="Georgia"/>
                      </a:endParaRPr>
                    </a:p>
                    <a:p>
                      <a:pPr marL="7921625">
                        <a:lnSpc>
                          <a:spcPts val="1970"/>
                        </a:lnSpc>
                        <a:spcBef>
                          <a:spcPts val="1150"/>
                        </a:spcBef>
                      </a:pPr>
                      <a:r>
                        <a:rPr sz="1800" b="1" dirty="0">
                          <a:latin typeface="Georgia"/>
                          <a:cs typeface="Georgia"/>
                        </a:rPr>
                        <a:t>Silk</a:t>
                      </a:r>
                      <a:r>
                        <a:rPr sz="1800" b="1" spc="-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&amp;</a:t>
                      </a:r>
                      <a:r>
                        <a:rPr sz="1800" b="1" spc="-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Muga</a:t>
                      </a:r>
                      <a:r>
                        <a:rPr sz="1800" b="1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spc="-10" dirty="0">
                          <a:latin typeface="Georgia"/>
                          <a:cs typeface="Georgia"/>
                        </a:rPr>
                        <a:t>Industry</a:t>
                      </a:r>
                      <a:endParaRPr sz="1800" dirty="0">
                        <a:latin typeface="Georgia"/>
                        <a:cs typeface="Georgia"/>
                      </a:endParaRPr>
                    </a:p>
                    <a:p>
                      <a:pPr marL="1450975">
                        <a:lnSpc>
                          <a:spcPts val="1935"/>
                        </a:lnSpc>
                        <a:tabLst>
                          <a:tab pos="7415530" algn="l"/>
                          <a:tab pos="7701915" algn="l"/>
                        </a:tabLst>
                      </a:pPr>
                      <a:r>
                        <a:rPr sz="2700" b="1" baseline="3086" dirty="0">
                          <a:latin typeface="Georgia"/>
                          <a:cs typeface="Georgia"/>
                        </a:rPr>
                        <a:t>Jute</a:t>
                      </a:r>
                      <a:r>
                        <a:rPr sz="2700" b="1" spc="-15" baseline="3086" dirty="0">
                          <a:latin typeface="Georgia"/>
                          <a:cs typeface="Georgia"/>
                        </a:rPr>
                        <a:t> Industry</a:t>
                      </a:r>
                      <a:r>
                        <a:rPr sz="2700" b="1" baseline="3086" dirty="0">
                          <a:latin typeface="Georgia"/>
                          <a:cs typeface="Georgia"/>
                        </a:rPr>
                        <a:t>	</a:t>
                      </a:r>
                      <a:r>
                        <a:rPr sz="1400" spc="-50" dirty="0">
                          <a:latin typeface="Arial MT"/>
                          <a:cs typeface="Arial MT"/>
                        </a:rPr>
                        <a:t>•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	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In</a:t>
                      </a:r>
                      <a:r>
                        <a:rPr sz="1400" spc="-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existence</a:t>
                      </a:r>
                      <a:r>
                        <a:rPr sz="14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i="1" dirty="0">
                          <a:solidFill>
                            <a:srgbClr val="C00000"/>
                          </a:solidFill>
                          <a:latin typeface="Georgia"/>
                          <a:cs typeface="Georgia"/>
                        </a:rPr>
                        <a:t>since</a:t>
                      </a:r>
                      <a:r>
                        <a:rPr sz="1400" b="1" i="1" spc="-35" dirty="0">
                          <a:solidFill>
                            <a:srgbClr val="C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i="1" dirty="0">
                          <a:solidFill>
                            <a:srgbClr val="C00000"/>
                          </a:solidFill>
                          <a:latin typeface="Georgia"/>
                          <a:cs typeface="Georgia"/>
                        </a:rPr>
                        <a:t>the</a:t>
                      </a:r>
                      <a:r>
                        <a:rPr sz="1400" b="1" i="1" spc="-15" dirty="0">
                          <a:solidFill>
                            <a:srgbClr val="C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i="1" dirty="0">
                          <a:solidFill>
                            <a:srgbClr val="C00000"/>
                          </a:solidFill>
                          <a:latin typeface="Georgia"/>
                          <a:cs typeface="Georgia"/>
                        </a:rPr>
                        <a:t>17</a:t>
                      </a:r>
                      <a:r>
                        <a:rPr sz="1350" b="1" i="1" baseline="24691" dirty="0">
                          <a:solidFill>
                            <a:srgbClr val="C00000"/>
                          </a:solidFill>
                          <a:latin typeface="Georgia"/>
                          <a:cs typeface="Georgia"/>
                        </a:rPr>
                        <a:t>th</a:t>
                      </a:r>
                      <a:r>
                        <a:rPr sz="1350" b="1" i="1" spc="157" baseline="24691" dirty="0">
                          <a:solidFill>
                            <a:srgbClr val="C0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i="1" spc="-10" dirty="0">
                          <a:solidFill>
                            <a:srgbClr val="C00000"/>
                          </a:solidFill>
                          <a:latin typeface="Georgia"/>
                          <a:cs typeface="Georgia"/>
                        </a:rPr>
                        <a:t>Century</a:t>
                      </a:r>
                      <a:endParaRPr sz="1400" dirty="0">
                        <a:latin typeface="Georgia"/>
                        <a:cs typeface="Georgia"/>
                      </a:endParaRPr>
                    </a:p>
                    <a:p>
                      <a:pPr marL="551815">
                        <a:lnSpc>
                          <a:spcPts val="1650"/>
                        </a:lnSpc>
                        <a:tabLst>
                          <a:tab pos="7415530" algn="l"/>
                          <a:tab pos="7701915" algn="l"/>
                        </a:tabLst>
                      </a:pPr>
                      <a:r>
                        <a:rPr sz="1400" dirty="0">
                          <a:latin typeface="Georgia"/>
                          <a:cs typeface="Georgia"/>
                        </a:rPr>
                        <a:t>Assam</a:t>
                      </a:r>
                      <a:r>
                        <a:rPr sz="14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is</a:t>
                      </a:r>
                      <a:r>
                        <a:rPr sz="14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the</a:t>
                      </a:r>
                      <a:r>
                        <a:rPr sz="1400" spc="-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second</a:t>
                      </a:r>
                      <a:r>
                        <a:rPr sz="1400" spc="-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largest</a:t>
                      </a:r>
                      <a:r>
                        <a:rPr sz="14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producer</a:t>
                      </a:r>
                      <a:r>
                        <a:rPr sz="14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of</a:t>
                      </a:r>
                      <a:r>
                        <a:rPr sz="14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20" dirty="0">
                          <a:latin typeface="Georgia"/>
                          <a:cs typeface="Georgia"/>
                        </a:rPr>
                        <a:t>jute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	</a:t>
                      </a:r>
                      <a:r>
                        <a:rPr sz="1400" spc="-50" dirty="0">
                          <a:latin typeface="Arial MT"/>
                          <a:cs typeface="Arial MT"/>
                        </a:rPr>
                        <a:t>•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	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Assam</a:t>
                      </a:r>
                      <a:r>
                        <a:rPr sz="14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Contributes</a:t>
                      </a:r>
                      <a:r>
                        <a:rPr sz="14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95%</a:t>
                      </a:r>
                      <a:r>
                        <a:rPr sz="14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and</a:t>
                      </a:r>
                      <a:r>
                        <a:rPr sz="14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65%</a:t>
                      </a:r>
                      <a:r>
                        <a:rPr sz="1400" spc="-25" dirty="0">
                          <a:latin typeface="Georgia"/>
                          <a:cs typeface="Georgia"/>
                        </a:rPr>
                        <a:t> of</a:t>
                      </a:r>
                      <a:endParaRPr sz="1400" dirty="0">
                        <a:latin typeface="Georgia"/>
                        <a:cs typeface="Georgia"/>
                      </a:endParaRPr>
                    </a:p>
                    <a:p>
                      <a:pPr marL="1938655">
                        <a:lnSpc>
                          <a:spcPts val="1470"/>
                        </a:lnSpc>
                        <a:tabLst>
                          <a:tab pos="7701915" algn="l"/>
                        </a:tabLst>
                      </a:pPr>
                      <a:r>
                        <a:rPr sz="1400" dirty="0">
                          <a:latin typeface="Georgia"/>
                          <a:cs typeface="Georgia"/>
                        </a:rPr>
                        <a:t>in</a:t>
                      </a:r>
                      <a:r>
                        <a:rPr sz="1400" spc="-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10" dirty="0">
                          <a:latin typeface="Georgia"/>
                          <a:cs typeface="Georgia"/>
                        </a:rPr>
                        <a:t>India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	country’s</a:t>
                      </a:r>
                      <a:r>
                        <a:rPr sz="1400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total</a:t>
                      </a:r>
                      <a:r>
                        <a:rPr sz="1400" spc="-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Muga</a:t>
                      </a:r>
                      <a:r>
                        <a:rPr sz="14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and</a:t>
                      </a:r>
                      <a:r>
                        <a:rPr sz="14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Eri</a:t>
                      </a:r>
                      <a:r>
                        <a:rPr sz="14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10" dirty="0">
                          <a:latin typeface="Georgia"/>
                          <a:cs typeface="Georgia"/>
                        </a:rPr>
                        <a:t>production</a:t>
                      </a:r>
                      <a:endParaRPr sz="1400" dirty="0">
                        <a:latin typeface="Georgia"/>
                        <a:cs typeface="Georgia"/>
                      </a:endParaRPr>
                    </a:p>
                    <a:p>
                      <a:pPr marL="2281555" algn="ctr">
                        <a:lnSpc>
                          <a:spcPts val="1950"/>
                        </a:lnSpc>
                        <a:tabLst>
                          <a:tab pos="4915535" algn="l"/>
                        </a:tabLst>
                      </a:pPr>
                      <a:r>
                        <a:rPr sz="2700" b="1" spc="-15" baseline="-21604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Agriculture</a:t>
                      </a:r>
                      <a:r>
                        <a:rPr sz="2700" b="1" baseline="-21604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	</a:t>
                      </a:r>
                      <a:r>
                        <a:rPr sz="1400" spc="-10" dirty="0">
                          <a:latin typeface="Georgia"/>
                          <a:cs typeface="Georgia"/>
                        </a:rPr>
                        <a:t>respectively</a:t>
                      </a:r>
                      <a:endParaRPr sz="1400" dirty="0">
                        <a:latin typeface="Georgia"/>
                        <a:cs typeface="Georgia"/>
                      </a:endParaRPr>
                    </a:p>
                    <a:p>
                      <a:pPr marL="6858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800" b="1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With</a:t>
                      </a:r>
                      <a:r>
                        <a:rPr sz="1800" b="1" spc="-25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Large</a:t>
                      </a:r>
                      <a:r>
                        <a:rPr sz="1800" b="1" spc="-15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Farmers</a:t>
                      </a:r>
                      <a:endParaRPr sz="1800" dirty="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solidFill>
                      <a:srgbClr val="843B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489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B w="12700">
                      <a:solidFill>
                        <a:srgbClr val="001F5F"/>
                      </a:solidFill>
                      <a:prstDash val="solid"/>
                    </a:lnB>
                    <a:solidFill>
                      <a:srgbClr val="843B0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073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1F5F"/>
                </a:solidFill>
              </a:rPr>
              <a:t>Strength</a:t>
            </a:r>
            <a:r>
              <a:rPr sz="3600" spc="-45" dirty="0">
                <a:solidFill>
                  <a:srgbClr val="001F5F"/>
                </a:solidFill>
              </a:rPr>
              <a:t> </a:t>
            </a:r>
            <a:r>
              <a:rPr sz="3600" dirty="0">
                <a:solidFill>
                  <a:srgbClr val="001F5F"/>
                </a:solidFill>
              </a:rPr>
              <a:t>of</a:t>
            </a:r>
            <a:r>
              <a:rPr sz="3600" spc="-65" dirty="0">
                <a:solidFill>
                  <a:srgbClr val="001F5F"/>
                </a:solidFill>
              </a:rPr>
              <a:t> </a:t>
            </a:r>
            <a:r>
              <a:rPr sz="3600" dirty="0">
                <a:solidFill>
                  <a:srgbClr val="001F5F"/>
                </a:solidFill>
              </a:rPr>
              <a:t>Assam</a:t>
            </a:r>
            <a:r>
              <a:rPr sz="3600" spc="-45" dirty="0">
                <a:solidFill>
                  <a:srgbClr val="001F5F"/>
                </a:solidFill>
              </a:rPr>
              <a:t> </a:t>
            </a:r>
            <a:r>
              <a:rPr sz="3600" dirty="0">
                <a:solidFill>
                  <a:srgbClr val="001F5F"/>
                </a:solidFill>
              </a:rPr>
              <a:t>with</a:t>
            </a:r>
            <a:r>
              <a:rPr sz="3600" spc="-45" dirty="0">
                <a:solidFill>
                  <a:srgbClr val="001F5F"/>
                </a:solidFill>
              </a:rPr>
              <a:t> </a:t>
            </a:r>
            <a:r>
              <a:rPr sz="3600" dirty="0">
                <a:solidFill>
                  <a:srgbClr val="001F5F"/>
                </a:solidFill>
              </a:rPr>
              <a:t>Bank</a:t>
            </a:r>
            <a:r>
              <a:rPr sz="3600" spc="-45" dirty="0">
                <a:solidFill>
                  <a:srgbClr val="001F5F"/>
                </a:solidFill>
              </a:rPr>
              <a:t> </a:t>
            </a:r>
            <a:r>
              <a:rPr sz="3600" dirty="0">
                <a:solidFill>
                  <a:srgbClr val="001F5F"/>
                </a:solidFill>
              </a:rPr>
              <a:t>support</a:t>
            </a:r>
            <a:r>
              <a:rPr sz="3600" spc="-45" dirty="0">
                <a:solidFill>
                  <a:srgbClr val="001F5F"/>
                </a:solidFill>
              </a:rPr>
              <a:t> </a:t>
            </a:r>
            <a:r>
              <a:rPr sz="3600" b="0" spc="-10" dirty="0">
                <a:solidFill>
                  <a:srgbClr val="000000"/>
                </a:solidFill>
                <a:latin typeface="Georgia"/>
                <a:cs typeface="Georgia"/>
              </a:rPr>
              <a:t>(</a:t>
            </a:r>
            <a:r>
              <a:rPr sz="3600" spc="-10" dirty="0">
                <a:solidFill>
                  <a:srgbClr val="C00000"/>
                </a:solidFill>
              </a:rPr>
              <a:t>Linkage</a:t>
            </a:r>
            <a:r>
              <a:rPr sz="3600" b="0" spc="-10" dirty="0">
                <a:solidFill>
                  <a:srgbClr val="000000"/>
                </a:solidFill>
                <a:latin typeface="Georgia"/>
                <a:cs typeface="Georgia"/>
              </a:rPr>
              <a:t>)</a:t>
            </a:r>
            <a:endParaRPr sz="3600" dirty="0">
              <a:latin typeface="Georgia"/>
              <a:cs typeface="Georgi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88" y="6132097"/>
            <a:ext cx="1163091" cy="654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6419" y="1127120"/>
            <a:ext cx="6244964" cy="46184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242046" y="1107025"/>
            <a:ext cx="11645153" cy="5522375"/>
          </a:xfrm>
          <a:prstGeom prst="frame">
            <a:avLst>
              <a:gd name="adj1" fmla="val 871"/>
            </a:avLst>
          </a:prstGeom>
          <a:solidFill>
            <a:schemeClr val="accent2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1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663" y="1606964"/>
            <a:ext cx="4591661" cy="7848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prstClr val="black"/>
                </a:solidFill>
                <a:latin typeface="Georgia" panose="02040502050405020303" pitchFamily="18" charset="0"/>
              </a:rPr>
              <a:t>Total Land under Cultivation </a:t>
            </a:r>
            <a:endParaRPr lang="en-US" sz="1500" b="1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15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(</a:t>
            </a:r>
            <a:r>
              <a:rPr lang="en-US" sz="1500" b="1" dirty="0">
                <a:solidFill>
                  <a:prstClr val="black"/>
                </a:solidFill>
                <a:latin typeface="Georgia" panose="02040502050405020303" pitchFamily="18" charset="0"/>
              </a:rPr>
              <a:t>Agriculture, Horticulture &amp; Allied): </a:t>
            </a:r>
          </a:p>
          <a:p>
            <a:pPr algn="ctr"/>
            <a:r>
              <a:rPr lang="en-US" sz="1500" b="1" dirty="0">
                <a:solidFill>
                  <a:srgbClr val="C00000"/>
                </a:solidFill>
                <a:latin typeface="Georgia" panose="02040502050405020303" pitchFamily="18" charset="0"/>
              </a:rPr>
              <a:t>27.49</a:t>
            </a:r>
            <a:r>
              <a:rPr lang="en-US" sz="15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5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lakhs hectares in 33 Districts of Assam</a:t>
            </a:r>
            <a:endParaRPr lang="en-US" sz="15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7163" y="3820946"/>
            <a:ext cx="2084020" cy="32316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FF0000"/>
                </a:solidFill>
                <a:latin typeface="Georgia" panose="02040502050405020303" pitchFamily="18" charset="0"/>
              </a:rPr>
              <a:t>Supported by Bank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07469" y="3315221"/>
            <a:ext cx="4469813" cy="1077218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solidFill>
                  <a:srgbClr val="FFFF00"/>
                </a:solidFill>
              </a:rPr>
              <a:t>10 Lakhs Organised </a:t>
            </a:r>
            <a:r>
              <a:rPr lang="en-IN" sz="2800" b="1" dirty="0" smtClean="0">
                <a:solidFill>
                  <a:schemeClr val="tx1"/>
                </a:solidFill>
              </a:rPr>
              <a:t>Cluster Based</a:t>
            </a:r>
            <a:r>
              <a:rPr lang="en-IN" b="1" dirty="0" smtClean="0">
                <a:solidFill>
                  <a:schemeClr val="tx1"/>
                </a:solidFill>
              </a:rPr>
              <a:t> </a:t>
            </a:r>
            <a:r>
              <a:rPr lang="en-IN" b="1" dirty="0" smtClean="0">
                <a:solidFill>
                  <a:srgbClr val="FFFF00"/>
                </a:solidFill>
              </a:rPr>
              <a:t>Small &amp; Marginal farmers and Producer Groups / Organisation in 33 Dists. Of Assam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40480" y="4257220"/>
            <a:ext cx="2237386" cy="9233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Cash </a:t>
            </a:r>
            <a:r>
              <a:rPr lang="en-US" sz="1200" b="1" dirty="0">
                <a:solidFill>
                  <a:srgbClr val="00B050"/>
                </a:solidFill>
                <a:latin typeface="Georgia" panose="02040502050405020303" pitchFamily="18" charset="0"/>
              </a:rPr>
              <a:t>Crop </a:t>
            </a:r>
            <a:r>
              <a:rPr lang="en-US" sz="12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Area</a:t>
            </a:r>
          </a:p>
          <a:p>
            <a:pPr algn="ctr"/>
            <a:endParaRPr lang="en-US" sz="5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r>
              <a:rPr lang="en-US" sz="12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          Tea</a:t>
            </a:r>
            <a:r>
              <a:rPr lang="en-US" sz="1200" b="1" dirty="0">
                <a:solidFill>
                  <a:srgbClr val="00B050"/>
                </a:solidFill>
                <a:latin typeface="Georgia" panose="02040502050405020303" pitchFamily="18" charset="0"/>
              </a:rPr>
              <a:t>: </a:t>
            </a:r>
            <a:r>
              <a:rPr lang="en-US" sz="1200" b="1" dirty="0" smtClean="0">
                <a:latin typeface="Georgia" panose="02040502050405020303" pitchFamily="18" charset="0"/>
              </a:rPr>
              <a:t>46,800</a:t>
            </a:r>
            <a:r>
              <a:rPr lang="en-US" sz="12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 </a:t>
            </a:r>
            <a:r>
              <a:rPr lang="en-US" sz="1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Ha.</a:t>
            </a:r>
            <a:endParaRPr lang="en-US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1200" b="1" dirty="0">
                <a:solidFill>
                  <a:srgbClr val="00B050"/>
                </a:solidFill>
                <a:latin typeface="Georgia" panose="02040502050405020303" pitchFamily="18" charset="0"/>
              </a:rPr>
              <a:t> </a:t>
            </a:r>
            <a:r>
              <a:rPr lang="en-US" sz="12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        Jute: </a:t>
            </a:r>
            <a:r>
              <a:rPr lang="en-US" sz="1200" b="1" dirty="0" smtClean="0">
                <a:latin typeface="Georgia" panose="02040502050405020303" pitchFamily="18" charset="0"/>
              </a:rPr>
              <a:t>66,000</a:t>
            </a:r>
            <a:r>
              <a:rPr lang="en-US" sz="12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 </a:t>
            </a:r>
            <a:r>
              <a:rPr lang="en-US" sz="1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Ha.</a:t>
            </a:r>
          </a:p>
          <a:p>
            <a:r>
              <a:rPr lang="en-US" sz="12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Agriculture: </a:t>
            </a:r>
            <a:r>
              <a:rPr lang="en-US" sz="1200" b="1" dirty="0" smtClean="0">
                <a:latin typeface="Georgia" panose="02040502050405020303" pitchFamily="18" charset="0"/>
              </a:rPr>
              <a:t>3,00,000 </a:t>
            </a:r>
            <a:r>
              <a:rPr lang="en-US" sz="1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Ha.</a:t>
            </a:r>
            <a:endParaRPr lang="en-US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0050" y="5820889"/>
            <a:ext cx="10583092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The Govt. of India spent </a:t>
            </a:r>
            <a:r>
              <a:rPr lang="en-US" sz="1600" b="1" dirty="0" smtClean="0"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1000s of Crores of Rupees in the last 10 years</a:t>
            </a:r>
            <a:r>
              <a:rPr lang="en-US" sz="1600" b="1" dirty="0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in Assam </a:t>
            </a:r>
            <a:r>
              <a:rPr lang="en-US" sz="1600" b="1" dirty="0" smtClean="0">
                <a:solidFill>
                  <a:srgbClr val="002060"/>
                </a:solidFill>
              </a:rPr>
              <a:t>to organise, develop and strengthen the Sector in </a:t>
            </a:r>
            <a:r>
              <a:rPr lang="en-US" sz="1600" b="1" dirty="0" smtClean="0">
                <a:solidFill>
                  <a:srgbClr val="C00000"/>
                </a:solidFill>
              </a:rPr>
              <a:t>Cluster format </a:t>
            </a:r>
            <a:r>
              <a:rPr lang="en-US" sz="1600" b="1" dirty="0" smtClean="0">
                <a:solidFill>
                  <a:srgbClr val="002060"/>
                </a:solidFill>
              </a:rPr>
              <a:t>by promoting FPO/FPC/SHG/FIG/PRG, etc. to get </a:t>
            </a:r>
            <a:r>
              <a:rPr lang="en-US" sz="1600" b="1" dirty="0" smtClean="0">
                <a:solidFill>
                  <a:srgbClr val="FF0000"/>
                </a:solidFill>
              </a:rPr>
              <a:t>Bank Linkage</a:t>
            </a:r>
          </a:p>
        </p:txBody>
      </p:sp>
      <p:sp>
        <p:nvSpPr>
          <p:cNvPr id="18" name="Up Ribbon 17"/>
          <p:cNvSpPr/>
          <p:nvPr/>
        </p:nvSpPr>
        <p:spPr>
          <a:xfrm>
            <a:off x="242046" y="105418"/>
            <a:ext cx="11645153" cy="961415"/>
          </a:xfrm>
          <a:prstGeom prst="ribbon2">
            <a:avLst>
              <a:gd name="adj1" fmla="val 20325"/>
              <a:gd name="adj2" fmla="val 50000"/>
            </a:avLst>
          </a:prstGeom>
          <a:solidFill>
            <a:srgbClr val="CCFF2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Big Opportunity </a:t>
            </a:r>
            <a:r>
              <a:rPr lang="en-US" sz="2400" b="1" dirty="0" smtClean="0">
                <a:solidFill>
                  <a:srgbClr val="FF0000"/>
                </a:solidFill>
              </a:rPr>
              <a:t>awaits </a:t>
            </a:r>
            <a:r>
              <a:rPr lang="en-US" sz="2000" b="1" dirty="0" smtClean="0">
                <a:solidFill>
                  <a:srgbClr val="FF0000"/>
                </a:solidFill>
              </a:rPr>
              <a:t>for </a:t>
            </a:r>
            <a:r>
              <a:rPr lang="en-US" sz="2400" b="1" dirty="0" smtClean="0">
                <a:solidFill>
                  <a:srgbClr val="FF0000"/>
                </a:solidFill>
              </a:rPr>
              <a:t>Assam…If 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Bank Linkage is established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07469" y="2948179"/>
            <a:ext cx="4469813" cy="338554"/>
          </a:xfrm>
          <a:prstGeom prst="rect">
            <a:avLst/>
          </a:prstGeom>
          <a:solidFill>
            <a:srgbClr val="CCFF29"/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Agri &amp; Allied Sector</a:t>
            </a:r>
          </a:p>
        </p:txBody>
      </p:sp>
      <p:sp>
        <p:nvSpPr>
          <p:cNvPr id="17" name="Explosion 2 16"/>
          <p:cNvSpPr/>
          <p:nvPr/>
        </p:nvSpPr>
        <p:spPr>
          <a:xfrm>
            <a:off x="6746052" y="1080450"/>
            <a:ext cx="4417090" cy="1485896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 anchorCtr="1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Which area needs proper Bank Linkage</a:t>
            </a:r>
            <a:endParaRPr lang="en-US" sz="1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07469" y="4495306"/>
            <a:ext cx="4469813" cy="338554"/>
          </a:xfrm>
          <a:prstGeom prst="rect">
            <a:avLst/>
          </a:prstGeom>
          <a:solidFill>
            <a:srgbClr val="CCFF29"/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Cluster based MSE Sector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07469" y="4849069"/>
            <a:ext cx="4469813" cy="8262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1600" b="1" dirty="0" smtClean="0">
                <a:solidFill>
                  <a:srgbClr val="FFFF00"/>
                </a:solidFill>
              </a:rPr>
              <a:t>25 – 30 thousand (Approx.)</a:t>
            </a:r>
          </a:p>
          <a:p>
            <a:pPr algn="ctr"/>
            <a:r>
              <a:rPr lang="en-IN" sz="1600" b="1" dirty="0" smtClean="0">
                <a:solidFill>
                  <a:srgbClr val="FFFF00"/>
                </a:solidFill>
              </a:rPr>
              <a:t>Micro Food Processing &amp; </a:t>
            </a:r>
          </a:p>
          <a:p>
            <a:pPr algn="ctr"/>
            <a:r>
              <a:rPr lang="en-IN" sz="1600" b="1" dirty="0" smtClean="0">
                <a:solidFill>
                  <a:srgbClr val="FFFF00"/>
                </a:solidFill>
              </a:rPr>
              <a:t>Small Business Entrepreneurs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49508" y="3833039"/>
          <a:ext cx="3389630" cy="1790681"/>
        </p:xfrm>
        <a:graphic>
          <a:graphicData uri="http://schemas.openxmlformats.org/drawingml/2006/table">
            <a:tbl>
              <a:tblPr/>
              <a:tblGrid>
                <a:gridCol w="964565">
                  <a:extLst>
                    <a:ext uri="{9D8B030D-6E8A-4147-A177-3AD203B41FA5}">
                      <a16:colId xmlns:a16="http://schemas.microsoft.com/office/drawing/2014/main" val="3540842858"/>
                    </a:ext>
                  </a:extLst>
                </a:gridCol>
                <a:gridCol w="1078865">
                  <a:extLst>
                    <a:ext uri="{9D8B030D-6E8A-4147-A177-3AD203B41FA5}">
                      <a16:colId xmlns:a16="http://schemas.microsoft.com/office/drawing/2014/main" val="2430151739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699672802"/>
                    </a:ext>
                  </a:extLst>
                </a:gridCol>
              </a:tblGrid>
              <a:tr h="6475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Field Crop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Area</a:t>
                      </a:r>
                      <a:b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(in Lakhs Ha.)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Available </a:t>
                      </a:r>
                      <a:endParaRPr lang="en-US" sz="1100" b="1" i="0" u="none" strike="noStrike" dirty="0" smtClean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ctr" rtl="0" fontAlgn="ctr"/>
                      <a:r>
                        <a:rPr lang="en-US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Farmers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444292"/>
                  </a:ext>
                </a:extLst>
              </a:tr>
              <a:tr h="3435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Agriculture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25 lakhs 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ctr" rtl="0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Small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&amp; Marginal</a:t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Farmers Approx.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6388965"/>
                  </a:ext>
                </a:extLst>
              </a:tr>
              <a:tr h="3597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Horticulture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273397"/>
                  </a:ext>
                </a:extLst>
              </a:tr>
              <a:tr h="4397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Water Body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951473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86120" y="3298566"/>
            <a:ext cx="2916406" cy="46166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6B64A"/>
                </a:solidFill>
                <a:latin typeface="Georgia" panose="02040502050405020303" pitchFamily="18" charset="0"/>
              </a:rPr>
              <a:t>Agri &amp; Allied Sector predominated by Small &amp; Marginal Farmers</a:t>
            </a:r>
            <a:endParaRPr lang="en-US" sz="1200" b="1" dirty="0">
              <a:solidFill>
                <a:srgbClr val="76B64A"/>
              </a:solidFill>
              <a:latin typeface="Georgia" panose="02040502050405020303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6851" y="2698230"/>
            <a:ext cx="3813266" cy="52322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Partially supported by the Banks 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through KCC &amp; Small Individual Loans</a:t>
            </a:r>
            <a:endParaRPr lang="en-US" sz="1400" b="1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621868" y="1197456"/>
            <a:ext cx="0" cy="4618487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987271" y="2550359"/>
            <a:ext cx="2288931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Organised</a:t>
            </a:r>
            <a:endParaRPr lang="en-US" sz="16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776" y="5804369"/>
            <a:ext cx="1047908" cy="58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0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0229" y="923193"/>
            <a:ext cx="9091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Government of India’s focus in Organising the Unorganised 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Large Agri &amp; Allied and MSE Sector to develop the Economy in Rural Assam</a:t>
            </a:r>
            <a:endParaRPr lang="en-US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7362" y="1662452"/>
            <a:ext cx="987698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00" dirty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Govt. of India, during </a:t>
            </a:r>
            <a:r>
              <a:rPr lang="en-US" sz="1700" dirty="0" smtClean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last </a:t>
            </a:r>
            <a:r>
              <a:rPr lang="en-US" sz="1700" dirty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 years </a:t>
            </a:r>
            <a:r>
              <a:rPr lang="en-US" sz="1700" dirty="0" smtClean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has started Organising </a:t>
            </a:r>
            <a:r>
              <a:rPr lang="en-US" sz="1700" dirty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sz="1700" dirty="0" smtClean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Unorganised Rural Sector </a:t>
            </a:r>
            <a:r>
              <a:rPr lang="en-US" sz="1700" dirty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where </a:t>
            </a:r>
            <a:r>
              <a:rPr lang="en-US" sz="1700" dirty="0" smtClean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following </a:t>
            </a:r>
            <a:r>
              <a:rPr lang="en-US" sz="1700" dirty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steps </a:t>
            </a:r>
            <a:r>
              <a:rPr lang="en-US" sz="1700" dirty="0" smtClean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have been </a:t>
            </a:r>
            <a:r>
              <a:rPr lang="en-US" sz="1700" dirty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taken:</a:t>
            </a:r>
          </a:p>
          <a:p>
            <a:pPr marL="342894" indent="-342894" algn="just">
              <a:spcBef>
                <a:spcPts val="1200"/>
              </a:spcBef>
              <a:buFont typeface="+mj-lt"/>
              <a:buAutoNum type="arabicPeriod"/>
            </a:pPr>
            <a:r>
              <a:rPr lang="en-US" sz="1700" dirty="0" smtClean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Developed the concept of "Cluster Approach" to help the small &amp; marginal framers to gain Economy of Scale and improve their market standing.</a:t>
            </a:r>
          </a:p>
          <a:p>
            <a:pPr marL="342894" indent="-342894" algn="just">
              <a:spcBef>
                <a:spcPts val="1200"/>
              </a:spcBef>
              <a:buFont typeface="+mj-lt"/>
              <a:buAutoNum type="arabicPeriod"/>
            </a:pPr>
            <a:r>
              <a:rPr lang="en-US" sz="1700" dirty="0" smtClean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Promotion of Farmer Producer Organisations.</a:t>
            </a:r>
          </a:p>
          <a:p>
            <a:pPr marL="342894" indent="-342894" algn="just">
              <a:spcBef>
                <a:spcPts val="1200"/>
              </a:spcBef>
              <a:buFont typeface="+mj-lt"/>
              <a:buAutoNum type="arabicPeriod"/>
            </a:pPr>
            <a:r>
              <a:rPr lang="en-US" sz="1700" dirty="0" smtClean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Awareness </a:t>
            </a:r>
            <a:r>
              <a:rPr lang="en-US" sz="1700" dirty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Programme and training at different levels such as Govt officials level, </a:t>
            </a:r>
            <a:r>
              <a:rPr lang="en-US" sz="1700" dirty="0" smtClean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Industry </a:t>
            </a:r>
            <a:r>
              <a:rPr lang="en-US" sz="1700" dirty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associations and at the </a:t>
            </a:r>
            <a:r>
              <a:rPr lang="en-US" sz="1700" dirty="0" smtClean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Village </a:t>
            </a:r>
            <a:r>
              <a:rPr lang="en-US" sz="1700" dirty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level.</a:t>
            </a:r>
          </a:p>
          <a:p>
            <a:pPr marL="342894" indent="-342894" algn="just">
              <a:spcBef>
                <a:spcPts val="1200"/>
              </a:spcBef>
              <a:buFont typeface="+mj-lt"/>
              <a:buAutoNum type="arabicPeriod"/>
            </a:pPr>
            <a:r>
              <a:rPr lang="en-US" sz="1700" dirty="0" smtClean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Launched </a:t>
            </a:r>
            <a:r>
              <a:rPr lang="en-US" sz="1700" dirty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Entrepreneurship development programmes in food processing, value </a:t>
            </a:r>
            <a:r>
              <a:rPr lang="en-US" sz="1700" dirty="0" smtClean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addition, </a:t>
            </a:r>
            <a:r>
              <a:rPr lang="en-US" sz="1700" dirty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etc.</a:t>
            </a:r>
          </a:p>
          <a:p>
            <a:pPr marL="342894" indent="-342894" algn="just">
              <a:spcBef>
                <a:spcPts val="1200"/>
              </a:spcBef>
              <a:buFont typeface="+mj-lt"/>
              <a:buAutoNum type="arabicPeriod"/>
            </a:pPr>
            <a:r>
              <a:rPr lang="en-US" sz="1700" dirty="0" smtClean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Organised the MSME </a:t>
            </a:r>
            <a:r>
              <a:rPr lang="en-US" sz="1700" dirty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sector in </a:t>
            </a:r>
            <a:r>
              <a:rPr lang="en-US" sz="1700" dirty="0" smtClean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Assam.</a:t>
            </a:r>
            <a:endParaRPr lang="en-US" sz="1700" dirty="0">
              <a:latin typeface="Georgia" panose="02040502050405020303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894" indent="-342894" algn="just">
              <a:spcBef>
                <a:spcPts val="1200"/>
              </a:spcBef>
              <a:buFont typeface="+mj-lt"/>
              <a:buAutoNum type="arabicPeriod"/>
            </a:pPr>
            <a:r>
              <a:rPr lang="en-US" sz="1700" dirty="0" smtClean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Launched </a:t>
            </a:r>
            <a:r>
              <a:rPr lang="en-US" sz="1700" dirty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skill development programmes</a:t>
            </a:r>
            <a:r>
              <a:rPr lang="en-US" sz="1700" dirty="0" smtClean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1200"/>
              </a:spcBef>
            </a:pPr>
            <a:endParaRPr lang="en-US" sz="400" dirty="0" smtClean="0">
              <a:latin typeface="Georgia" panose="02040502050405020303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1400" b="1" i="1" dirty="0" smtClean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All </a:t>
            </a:r>
            <a:r>
              <a:rPr lang="en-US" sz="1400" b="1" i="1" dirty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above measures were taken to double the farmers income through value addition by processing industry at rural sector </a:t>
            </a:r>
            <a:r>
              <a:rPr lang="en-US" sz="1400" b="1" i="1" dirty="0" smtClean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viz</a:t>
            </a:r>
            <a:r>
              <a:rPr lang="en-US" sz="1400" b="1" i="1" dirty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Agri-horti, fish, meat, hand-loom etc.</a:t>
            </a:r>
          </a:p>
        </p:txBody>
      </p:sp>
      <p:pic>
        <p:nvPicPr>
          <p:cNvPr id="4" name="Picture 3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112" y="5578024"/>
            <a:ext cx="905241" cy="54475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46241" y="150568"/>
            <a:ext cx="9061938" cy="3815862"/>
            <a:chOff x="530469" y="228600"/>
            <a:chExt cx="9061938" cy="381586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30469" y="681892"/>
              <a:ext cx="9061938" cy="2152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055077" y="228600"/>
              <a:ext cx="0" cy="3815862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2" descr="Green circle icon - Free green shape icons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353" y="393728"/>
              <a:ext cx="566616" cy="566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0231316" y="6122780"/>
            <a:ext cx="1960684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hlinkClick r:id="rId4"/>
              </a:rPr>
              <a:t>www.atmsagro.org</a:t>
            </a:r>
            <a:endParaRPr lang="en-US" sz="900" dirty="0"/>
          </a:p>
          <a:p>
            <a:pPr algn="ctr"/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103463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76567" y="650717"/>
            <a:ext cx="6254750" cy="6101715"/>
            <a:chOff x="876567" y="650717"/>
            <a:chExt cx="6254750" cy="6101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6567" y="650717"/>
              <a:ext cx="6254754" cy="610162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7824" y="657606"/>
              <a:ext cx="6228588" cy="60693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4996" y="1100328"/>
              <a:ext cx="1264920" cy="52730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634996" y="1100328"/>
              <a:ext cx="1264920" cy="527685"/>
            </a:xfrm>
            <a:custGeom>
              <a:avLst/>
              <a:gdLst/>
              <a:ahLst/>
              <a:cxnLst/>
              <a:rect l="l" t="t" r="r" b="b"/>
              <a:pathLst>
                <a:path w="1264920" h="527685">
                  <a:moveTo>
                    <a:pt x="0" y="263651"/>
                  </a:moveTo>
                  <a:lnTo>
                    <a:pt x="244094" y="0"/>
                  </a:lnTo>
                  <a:lnTo>
                    <a:pt x="1020826" y="0"/>
                  </a:lnTo>
                  <a:lnTo>
                    <a:pt x="1264920" y="263651"/>
                  </a:lnTo>
                  <a:lnTo>
                    <a:pt x="1020826" y="527304"/>
                  </a:lnTo>
                  <a:lnTo>
                    <a:pt x="244094" y="527304"/>
                  </a:lnTo>
                  <a:lnTo>
                    <a:pt x="0" y="263651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2445">
              <a:lnSpc>
                <a:spcPct val="100000"/>
              </a:lnSpc>
              <a:spcBef>
                <a:spcPts val="95"/>
              </a:spcBef>
            </a:pPr>
            <a:r>
              <a:rPr dirty="0"/>
              <a:t>Challenges</a:t>
            </a:r>
            <a:r>
              <a:rPr spc="-45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Bank</a:t>
            </a:r>
            <a:r>
              <a:rPr spc="-65" dirty="0"/>
              <a:t> </a:t>
            </a:r>
            <a:r>
              <a:rPr dirty="0"/>
              <a:t>Linkage</a:t>
            </a:r>
            <a:r>
              <a:rPr spc="-65" dirty="0"/>
              <a:t> </a:t>
            </a:r>
            <a:r>
              <a:rPr dirty="0"/>
              <a:t>in</a:t>
            </a:r>
            <a:r>
              <a:rPr spc="-45" dirty="0"/>
              <a:t> </a:t>
            </a:r>
            <a:r>
              <a:rPr dirty="0"/>
              <a:t>Assam</a:t>
            </a:r>
            <a:r>
              <a:rPr spc="-10" dirty="0"/>
              <a:t> </a:t>
            </a:r>
            <a:r>
              <a:rPr dirty="0"/>
              <a:t>–</a:t>
            </a:r>
            <a:r>
              <a:rPr spc="-40" dirty="0"/>
              <a:t> </a:t>
            </a:r>
            <a:r>
              <a:rPr dirty="0"/>
              <a:t>Cause</a:t>
            </a:r>
            <a:r>
              <a:rPr spc="-50" dirty="0"/>
              <a:t> </a:t>
            </a:r>
            <a:r>
              <a:rPr dirty="0"/>
              <a:t>&amp;</a:t>
            </a:r>
            <a:r>
              <a:rPr spc="-40" dirty="0"/>
              <a:t> </a:t>
            </a:r>
            <a:r>
              <a:rPr dirty="0"/>
              <a:t>it’s</a:t>
            </a:r>
            <a:r>
              <a:rPr spc="-40" dirty="0"/>
              <a:t> </a:t>
            </a:r>
            <a:r>
              <a:rPr spc="-10" dirty="0">
                <a:solidFill>
                  <a:srgbClr val="00AF50"/>
                </a:solidFill>
              </a:rPr>
              <a:t>Mitigation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28620" y="1115009"/>
            <a:ext cx="677545" cy="4832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750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years</a:t>
            </a:r>
            <a:r>
              <a:rPr sz="1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Rich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Cultural Heritage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813432" y="1670176"/>
            <a:ext cx="1373505" cy="394970"/>
            <a:chOff x="1813432" y="1670176"/>
            <a:chExt cx="1373505" cy="39497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16607" y="1673351"/>
              <a:ext cx="1367028" cy="38862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816607" y="1673351"/>
              <a:ext cx="1367155" cy="388620"/>
            </a:xfrm>
            <a:custGeom>
              <a:avLst/>
              <a:gdLst/>
              <a:ahLst/>
              <a:cxnLst/>
              <a:rect l="l" t="t" r="r" b="b"/>
              <a:pathLst>
                <a:path w="1367155" h="388619">
                  <a:moveTo>
                    <a:pt x="0" y="194310"/>
                  </a:moveTo>
                  <a:lnTo>
                    <a:pt x="97155" y="0"/>
                  </a:lnTo>
                  <a:lnTo>
                    <a:pt x="1269873" y="0"/>
                  </a:lnTo>
                  <a:lnTo>
                    <a:pt x="1367028" y="194310"/>
                  </a:lnTo>
                  <a:lnTo>
                    <a:pt x="1269873" y="388620"/>
                  </a:lnTo>
                  <a:lnTo>
                    <a:pt x="97155" y="388620"/>
                  </a:lnTo>
                  <a:lnTo>
                    <a:pt x="0" y="194310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115439" y="1695704"/>
            <a:ext cx="76771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10185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Young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Entrepreneurs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772285" y="2147189"/>
            <a:ext cx="1832610" cy="465455"/>
            <a:chOff x="1772285" y="2147189"/>
            <a:chExt cx="1832610" cy="46545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75460" y="2150364"/>
              <a:ext cx="1825752" cy="45872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775460" y="2150364"/>
              <a:ext cx="1826260" cy="459105"/>
            </a:xfrm>
            <a:custGeom>
              <a:avLst/>
              <a:gdLst/>
              <a:ahLst/>
              <a:cxnLst/>
              <a:rect l="l" t="t" r="r" b="b"/>
              <a:pathLst>
                <a:path w="1826260" h="459105">
                  <a:moveTo>
                    <a:pt x="0" y="229362"/>
                  </a:moveTo>
                  <a:lnTo>
                    <a:pt x="114681" y="0"/>
                  </a:lnTo>
                  <a:lnTo>
                    <a:pt x="1711070" y="0"/>
                  </a:lnTo>
                  <a:lnTo>
                    <a:pt x="1825752" y="229362"/>
                  </a:lnTo>
                  <a:lnTo>
                    <a:pt x="1711070" y="458724"/>
                  </a:lnTo>
                  <a:lnTo>
                    <a:pt x="114681" y="458724"/>
                  </a:lnTo>
                  <a:lnTo>
                    <a:pt x="0" y="229362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068195" y="2131567"/>
            <a:ext cx="123698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Assam</a:t>
            </a:r>
            <a:r>
              <a:rPr sz="1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State Infrastructure</a:t>
            </a:r>
            <a:r>
              <a:rPr sz="10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including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Rural</a:t>
            </a:r>
            <a:r>
              <a:rPr sz="1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Areas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156588" y="4283836"/>
            <a:ext cx="1373505" cy="542925"/>
            <a:chOff x="1156588" y="4283836"/>
            <a:chExt cx="1373505" cy="542925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59763" y="4287011"/>
              <a:ext cx="1367028" cy="53644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159763" y="4287011"/>
              <a:ext cx="1367155" cy="536575"/>
            </a:xfrm>
            <a:custGeom>
              <a:avLst/>
              <a:gdLst/>
              <a:ahLst/>
              <a:cxnLst/>
              <a:rect l="l" t="t" r="r" b="b"/>
              <a:pathLst>
                <a:path w="1367155" h="536575">
                  <a:moveTo>
                    <a:pt x="0" y="268224"/>
                  </a:moveTo>
                  <a:lnTo>
                    <a:pt x="134112" y="0"/>
                  </a:lnTo>
                  <a:lnTo>
                    <a:pt x="1232916" y="0"/>
                  </a:lnTo>
                  <a:lnTo>
                    <a:pt x="1367028" y="268224"/>
                  </a:lnTo>
                  <a:lnTo>
                    <a:pt x="1232916" y="536448"/>
                  </a:lnTo>
                  <a:lnTo>
                    <a:pt x="134112" y="536448"/>
                  </a:lnTo>
                  <a:lnTo>
                    <a:pt x="0" y="268224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403096" y="4306951"/>
            <a:ext cx="8801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Conducive</a:t>
            </a:r>
            <a:r>
              <a:rPr sz="1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biotic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abiotic factors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441577" y="4975733"/>
            <a:ext cx="1373505" cy="300990"/>
            <a:chOff x="1441577" y="4975733"/>
            <a:chExt cx="1373505" cy="300990"/>
          </a:xfrm>
        </p:grpSpPr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44752" y="4978908"/>
              <a:ext cx="1367028" cy="29413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444752" y="4978908"/>
              <a:ext cx="1367155" cy="294640"/>
            </a:xfrm>
            <a:custGeom>
              <a:avLst/>
              <a:gdLst/>
              <a:ahLst/>
              <a:cxnLst/>
              <a:rect l="l" t="t" r="r" b="b"/>
              <a:pathLst>
                <a:path w="1367155" h="294639">
                  <a:moveTo>
                    <a:pt x="0" y="147066"/>
                  </a:moveTo>
                  <a:lnTo>
                    <a:pt x="73532" y="0"/>
                  </a:lnTo>
                  <a:lnTo>
                    <a:pt x="1293495" y="0"/>
                  </a:lnTo>
                  <a:lnTo>
                    <a:pt x="1367028" y="147066"/>
                  </a:lnTo>
                  <a:lnTo>
                    <a:pt x="1293495" y="294132"/>
                  </a:lnTo>
                  <a:lnTo>
                    <a:pt x="73532" y="294132"/>
                  </a:lnTo>
                  <a:lnTo>
                    <a:pt x="0" y="147066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708785" y="5030470"/>
            <a:ext cx="8413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Insurgency</a:t>
            </a:r>
            <a:r>
              <a:rPr sz="1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Free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839085" y="4966589"/>
            <a:ext cx="1071880" cy="377190"/>
            <a:chOff x="2839085" y="4966589"/>
            <a:chExt cx="1071880" cy="377190"/>
          </a:xfrm>
        </p:grpSpPr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42260" y="4969764"/>
              <a:ext cx="1065276" cy="37033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842260" y="4969764"/>
              <a:ext cx="1065530" cy="370840"/>
            </a:xfrm>
            <a:custGeom>
              <a:avLst/>
              <a:gdLst/>
              <a:ahLst/>
              <a:cxnLst/>
              <a:rect l="l" t="t" r="r" b="b"/>
              <a:pathLst>
                <a:path w="1065529" h="370839">
                  <a:moveTo>
                    <a:pt x="0" y="185166"/>
                  </a:moveTo>
                  <a:lnTo>
                    <a:pt x="92582" y="0"/>
                  </a:lnTo>
                  <a:lnTo>
                    <a:pt x="972692" y="0"/>
                  </a:lnTo>
                  <a:lnTo>
                    <a:pt x="1065276" y="185166"/>
                  </a:lnTo>
                  <a:lnTo>
                    <a:pt x="972692" y="370332"/>
                  </a:lnTo>
                  <a:lnTo>
                    <a:pt x="92582" y="370332"/>
                  </a:lnTo>
                  <a:lnTo>
                    <a:pt x="0" y="185166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100832" y="4983607"/>
            <a:ext cx="54927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858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Natural Resources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683636" y="3166745"/>
            <a:ext cx="1151255" cy="339090"/>
            <a:chOff x="2683636" y="3166745"/>
            <a:chExt cx="1151255" cy="339090"/>
          </a:xfrm>
        </p:grpSpPr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86811" y="3169920"/>
              <a:ext cx="1144524" cy="332231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686811" y="3169920"/>
              <a:ext cx="1144905" cy="332740"/>
            </a:xfrm>
            <a:custGeom>
              <a:avLst/>
              <a:gdLst/>
              <a:ahLst/>
              <a:cxnLst/>
              <a:rect l="l" t="t" r="r" b="b"/>
              <a:pathLst>
                <a:path w="1144904" h="332739">
                  <a:moveTo>
                    <a:pt x="0" y="166115"/>
                  </a:moveTo>
                  <a:lnTo>
                    <a:pt x="83057" y="0"/>
                  </a:lnTo>
                  <a:lnTo>
                    <a:pt x="1061465" y="0"/>
                  </a:lnTo>
                  <a:lnTo>
                    <a:pt x="1144524" y="166115"/>
                  </a:lnTo>
                  <a:lnTo>
                    <a:pt x="1061465" y="332231"/>
                  </a:lnTo>
                  <a:lnTo>
                    <a:pt x="83057" y="332231"/>
                  </a:lnTo>
                  <a:lnTo>
                    <a:pt x="0" y="166115"/>
                  </a:lnTo>
                  <a:close/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934461" y="3163316"/>
            <a:ext cx="64833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5260" marR="5080" indent="-163195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Wide</a:t>
            </a:r>
            <a:r>
              <a:rPr sz="1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Forest Cover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287397" y="3678809"/>
            <a:ext cx="1631314" cy="542925"/>
            <a:chOff x="2287397" y="3678809"/>
            <a:chExt cx="1631314" cy="542925"/>
          </a:xfrm>
        </p:grpSpPr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90572" y="3681984"/>
              <a:ext cx="1624583" cy="53644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290572" y="3681984"/>
              <a:ext cx="1624965" cy="536575"/>
            </a:xfrm>
            <a:custGeom>
              <a:avLst/>
              <a:gdLst/>
              <a:ahLst/>
              <a:cxnLst/>
              <a:rect l="l" t="t" r="r" b="b"/>
              <a:pathLst>
                <a:path w="1624964" h="536575">
                  <a:moveTo>
                    <a:pt x="0" y="268224"/>
                  </a:moveTo>
                  <a:lnTo>
                    <a:pt x="134111" y="0"/>
                  </a:lnTo>
                  <a:lnTo>
                    <a:pt x="1490472" y="0"/>
                  </a:lnTo>
                  <a:lnTo>
                    <a:pt x="1624583" y="268224"/>
                  </a:lnTo>
                  <a:lnTo>
                    <a:pt x="1490472" y="536448"/>
                  </a:lnTo>
                  <a:lnTo>
                    <a:pt x="134111" y="536448"/>
                  </a:lnTo>
                  <a:lnTo>
                    <a:pt x="0" y="268224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2596260" y="3701237"/>
            <a:ext cx="1014094" cy="4832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 algn="ctr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Bell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Metal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Brass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Industry</a:t>
            </a:r>
            <a:r>
              <a:rPr sz="10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since</a:t>
            </a:r>
            <a:r>
              <a:rPr sz="1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975" spc="-37" baseline="25641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975" spc="750" baseline="2564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Century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037716" y="3758057"/>
            <a:ext cx="1207770" cy="430530"/>
            <a:chOff x="1037716" y="3758057"/>
            <a:chExt cx="1207770" cy="430530"/>
          </a:xfrm>
        </p:grpSpPr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40891" y="3761232"/>
              <a:ext cx="1200912" cy="42367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040891" y="3761232"/>
              <a:ext cx="1201420" cy="424180"/>
            </a:xfrm>
            <a:custGeom>
              <a:avLst/>
              <a:gdLst/>
              <a:ahLst/>
              <a:cxnLst/>
              <a:rect l="l" t="t" r="r" b="b"/>
              <a:pathLst>
                <a:path w="1201420" h="424179">
                  <a:moveTo>
                    <a:pt x="0" y="211836"/>
                  </a:moveTo>
                  <a:lnTo>
                    <a:pt x="105918" y="0"/>
                  </a:lnTo>
                  <a:lnTo>
                    <a:pt x="1094994" y="0"/>
                  </a:lnTo>
                  <a:lnTo>
                    <a:pt x="1200912" y="211836"/>
                  </a:lnTo>
                  <a:lnTo>
                    <a:pt x="1094994" y="423672"/>
                  </a:lnTo>
                  <a:lnTo>
                    <a:pt x="105918" y="423672"/>
                  </a:lnTo>
                  <a:lnTo>
                    <a:pt x="0" y="211836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345438" y="3801236"/>
            <a:ext cx="5905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7630" marR="5080" indent="-75565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Flourishing Tourism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538857" y="4309745"/>
            <a:ext cx="1403985" cy="542925"/>
            <a:chOff x="2538857" y="4309745"/>
            <a:chExt cx="1403985" cy="542925"/>
          </a:xfrm>
        </p:grpSpPr>
        <p:pic>
          <p:nvPicPr>
            <p:cNvPr id="42" name="object 4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42032" y="4312920"/>
              <a:ext cx="1397508" cy="53644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542032" y="4312920"/>
              <a:ext cx="1397635" cy="536575"/>
            </a:xfrm>
            <a:custGeom>
              <a:avLst/>
              <a:gdLst/>
              <a:ahLst/>
              <a:cxnLst/>
              <a:rect l="l" t="t" r="r" b="b"/>
              <a:pathLst>
                <a:path w="1397635" h="536575">
                  <a:moveTo>
                    <a:pt x="0" y="268223"/>
                  </a:moveTo>
                  <a:lnTo>
                    <a:pt x="134112" y="0"/>
                  </a:lnTo>
                  <a:lnTo>
                    <a:pt x="1263395" y="0"/>
                  </a:lnTo>
                  <a:lnTo>
                    <a:pt x="1397508" y="268223"/>
                  </a:lnTo>
                  <a:lnTo>
                    <a:pt x="1263395" y="536447"/>
                  </a:lnTo>
                  <a:lnTo>
                    <a:pt x="134112" y="536447"/>
                  </a:lnTo>
                  <a:lnTo>
                    <a:pt x="0" y="268223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2800857" y="4333494"/>
            <a:ext cx="880744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465" marR="30480" algn="ctr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r>
              <a:rPr sz="975" baseline="25641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975" spc="127" baseline="2564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Largest Cement Producing</a:t>
            </a:r>
            <a:r>
              <a:rPr sz="1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state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933829" y="5399404"/>
            <a:ext cx="1657350" cy="410209"/>
            <a:chOff x="1933829" y="5399404"/>
            <a:chExt cx="1657350" cy="410209"/>
          </a:xfrm>
        </p:grpSpPr>
        <p:pic>
          <p:nvPicPr>
            <p:cNvPr id="46" name="object 4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37004" y="5402579"/>
              <a:ext cx="1650492" cy="403859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937004" y="5402579"/>
              <a:ext cx="1651000" cy="403860"/>
            </a:xfrm>
            <a:custGeom>
              <a:avLst/>
              <a:gdLst/>
              <a:ahLst/>
              <a:cxnLst/>
              <a:rect l="l" t="t" r="r" b="b"/>
              <a:pathLst>
                <a:path w="1651000" h="403860">
                  <a:moveTo>
                    <a:pt x="0" y="201930"/>
                  </a:moveTo>
                  <a:lnTo>
                    <a:pt x="100964" y="0"/>
                  </a:lnTo>
                  <a:lnTo>
                    <a:pt x="1549526" y="0"/>
                  </a:lnTo>
                  <a:lnTo>
                    <a:pt x="1650492" y="201930"/>
                  </a:lnTo>
                  <a:lnTo>
                    <a:pt x="1549526" y="403860"/>
                  </a:lnTo>
                  <a:lnTo>
                    <a:pt x="100964" y="403860"/>
                  </a:lnTo>
                  <a:lnTo>
                    <a:pt x="0" y="201930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2190242" y="5432297"/>
            <a:ext cx="114363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680" marR="30480" indent="-6858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Muga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&amp; Silk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Industry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since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17</a:t>
            </a:r>
            <a:r>
              <a:rPr sz="975" baseline="25641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975" spc="120" baseline="2564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Century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2642489" y="5941948"/>
            <a:ext cx="1207770" cy="323850"/>
            <a:chOff x="2642489" y="5941948"/>
            <a:chExt cx="1207770" cy="323850"/>
          </a:xfrm>
        </p:grpSpPr>
        <p:pic>
          <p:nvPicPr>
            <p:cNvPr id="50" name="object 5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45664" y="5945123"/>
              <a:ext cx="1200912" cy="316991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2645664" y="5945123"/>
              <a:ext cx="1201420" cy="317500"/>
            </a:xfrm>
            <a:custGeom>
              <a:avLst/>
              <a:gdLst/>
              <a:ahLst/>
              <a:cxnLst/>
              <a:rect l="l" t="t" r="r" b="b"/>
              <a:pathLst>
                <a:path w="1201420" h="317500">
                  <a:moveTo>
                    <a:pt x="0" y="158495"/>
                  </a:moveTo>
                  <a:lnTo>
                    <a:pt x="79248" y="0"/>
                  </a:lnTo>
                  <a:lnTo>
                    <a:pt x="1121664" y="0"/>
                  </a:lnTo>
                  <a:lnTo>
                    <a:pt x="1200912" y="158495"/>
                  </a:lnTo>
                  <a:lnTo>
                    <a:pt x="1121664" y="316991"/>
                  </a:lnTo>
                  <a:lnTo>
                    <a:pt x="79248" y="316991"/>
                  </a:lnTo>
                  <a:lnTo>
                    <a:pt x="0" y="158495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3018282" y="6008623"/>
            <a:ext cx="4565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Bamboo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234313" y="2683636"/>
            <a:ext cx="1306830" cy="394970"/>
            <a:chOff x="1234313" y="2683636"/>
            <a:chExt cx="1306830" cy="394970"/>
          </a:xfrm>
        </p:grpSpPr>
        <p:pic>
          <p:nvPicPr>
            <p:cNvPr id="54" name="object 5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37488" y="2686811"/>
              <a:ext cx="1299972" cy="388620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237488" y="2686811"/>
              <a:ext cx="1300480" cy="388620"/>
            </a:xfrm>
            <a:custGeom>
              <a:avLst/>
              <a:gdLst/>
              <a:ahLst/>
              <a:cxnLst/>
              <a:rect l="l" t="t" r="r" b="b"/>
              <a:pathLst>
                <a:path w="1300480" h="388619">
                  <a:moveTo>
                    <a:pt x="0" y="194310"/>
                  </a:moveTo>
                  <a:lnTo>
                    <a:pt x="245999" y="0"/>
                  </a:lnTo>
                  <a:lnTo>
                    <a:pt x="1053973" y="0"/>
                  </a:lnTo>
                  <a:lnTo>
                    <a:pt x="1299972" y="194310"/>
                  </a:lnTo>
                  <a:lnTo>
                    <a:pt x="1053973" y="388620"/>
                  </a:lnTo>
                  <a:lnTo>
                    <a:pt x="245999" y="388620"/>
                  </a:lnTo>
                  <a:lnTo>
                    <a:pt x="0" y="194310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1528699" y="2709417"/>
            <a:ext cx="7150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6995" marR="5080" indent="-7493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130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years</a:t>
            </a:r>
            <a:r>
              <a:rPr sz="1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old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Petroleum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2584576" y="2686685"/>
            <a:ext cx="1316990" cy="366395"/>
            <a:chOff x="2584576" y="2686685"/>
            <a:chExt cx="1316990" cy="366395"/>
          </a:xfrm>
        </p:grpSpPr>
        <p:pic>
          <p:nvPicPr>
            <p:cNvPr id="58" name="object 5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87751" y="2689860"/>
              <a:ext cx="1310639" cy="359663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2587751" y="2689860"/>
              <a:ext cx="1310640" cy="360045"/>
            </a:xfrm>
            <a:custGeom>
              <a:avLst/>
              <a:gdLst/>
              <a:ahLst/>
              <a:cxnLst/>
              <a:rect l="l" t="t" r="r" b="b"/>
              <a:pathLst>
                <a:path w="1310639" h="360044">
                  <a:moveTo>
                    <a:pt x="0" y="179831"/>
                  </a:moveTo>
                  <a:lnTo>
                    <a:pt x="154686" y="0"/>
                  </a:lnTo>
                  <a:lnTo>
                    <a:pt x="1155953" y="0"/>
                  </a:lnTo>
                  <a:lnTo>
                    <a:pt x="1310639" y="179831"/>
                  </a:lnTo>
                  <a:lnTo>
                    <a:pt x="1155953" y="359663"/>
                  </a:lnTo>
                  <a:lnTo>
                    <a:pt x="154686" y="359663"/>
                  </a:lnTo>
                  <a:lnTo>
                    <a:pt x="0" y="179831"/>
                  </a:lnTo>
                  <a:close/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2884423" y="2697225"/>
            <a:ext cx="7150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200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years</a:t>
            </a:r>
            <a:r>
              <a:rPr sz="1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old</a:t>
            </a:r>
            <a:endParaRPr sz="1000">
              <a:latin typeface="Calibri"/>
              <a:cs typeface="Calibri"/>
            </a:endParaRPr>
          </a:p>
          <a:p>
            <a:pPr marL="36830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Tea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Industry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1040764" y="3186557"/>
            <a:ext cx="1621790" cy="401320"/>
            <a:chOff x="1040764" y="3186557"/>
            <a:chExt cx="1621790" cy="401320"/>
          </a:xfrm>
        </p:grpSpPr>
        <p:pic>
          <p:nvPicPr>
            <p:cNvPr id="62" name="object 6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43939" y="3189732"/>
              <a:ext cx="1615440" cy="394715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043939" y="3189732"/>
              <a:ext cx="1615440" cy="394970"/>
            </a:xfrm>
            <a:custGeom>
              <a:avLst/>
              <a:gdLst/>
              <a:ahLst/>
              <a:cxnLst/>
              <a:rect l="l" t="t" r="r" b="b"/>
              <a:pathLst>
                <a:path w="1615439" h="394970">
                  <a:moveTo>
                    <a:pt x="0" y="197357"/>
                  </a:moveTo>
                  <a:lnTo>
                    <a:pt x="98678" y="0"/>
                  </a:lnTo>
                  <a:lnTo>
                    <a:pt x="1516761" y="0"/>
                  </a:lnTo>
                  <a:lnTo>
                    <a:pt x="1615440" y="197357"/>
                  </a:lnTo>
                  <a:lnTo>
                    <a:pt x="1516761" y="394715"/>
                  </a:lnTo>
                  <a:lnTo>
                    <a:pt x="98678" y="394715"/>
                  </a:lnTo>
                  <a:lnTo>
                    <a:pt x="0" y="197357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1340866" y="3215386"/>
            <a:ext cx="102171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1445" marR="5080" indent="-11938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Agri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Allied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Sector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(Large</a:t>
            </a:r>
            <a:r>
              <a:rPr sz="1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Farmer)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191586" y="535457"/>
            <a:ext cx="5816600" cy="6096000"/>
            <a:chOff x="191586" y="535457"/>
            <a:chExt cx="5816600" cy="6096000"/>
          </a:xfrm>
        </p:grpSpPr>
        <p:pic>
          <p:nvPicPr>
            <p:cNvPr id="66" name="object 6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27177" y="789927"/>
              <a:ext cx="1415735" cy="1582051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38199" y="535457"/>
              <a:ext cx="1027607" cy="94167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91586" y="5393055"/>
              <a:ext cx="1690743" cy="123814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170931" y="3951732"/>
              <a:ext cx="833627" cy="335280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5170931" y="3951732"/>
              <a:ext cx="833755" cy="335280"/>
            </a:xfrm>
            <a:custGeom>
              <a:avLst/>
              <a:gdLst/>
              <a:ahLst/>
              <a:cxnLst/>
              <a:rect l="l" t="t" r="r" b="b"/>
              <a:pathLst>
                <a:path w="833754" h="335279">
                  <a:moveTo>
                    <a:pt x="0" y="167640"/>
                  </a:moveTo>
                  <a:lnTo>
                    <a:pt x="83819" y="0"/>
                  </a:lnTo>
                  <a:lnTo>
                    <a:pt x="749807" y="0"/>
                  </a:lnTo>
                  <a:lnTo>
                    <a:pt x="833627" y="167640"/>
                  </a:lnTo>
                  <a:lnTo>
                    <a:pt x="749807" y="335280"/>
                  </a:lnTo>
                  <a:lnTo>
                    <a:pt x="83819" y="335280"/>
                  </a:lnTo>
                  <a:lnTo>
                    <a:pt x="0" y="167640"/>
                  </a:lnTo>
                  <a:close/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5370067" y="4031360"/>
            <a:ext cx="4368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MSME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4076572" y="1475105"/>
            <a:ext cx="1567180" cy="588645"/>
            <a:chOff x="4076572" y="1475105"/>
            <a:chExt cx="1567180" cy="588645"/>
          </a:xfrm>
        </p:grpSpPr>
        <p:pic>
          <p:nvPicPr>
            <p:cNvPr id="73" name="object 7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079747" y="1478280"/>
              <a:ext cx="1560576" cy="582168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4079747" y="1478280"/>
              <a:ext cx="1560830" cy="582295"/>
            </a:xfrm>
            <a:custGeom>
              <a:avLst/>
              <a:gdLst/>
              <a:ahLst/>
              <a:cxnLst/>
              <a:rect l="l" t="t" r="r" b="b"/>
              <a:pathLst>
                <a:path w="1560829" h="582294">
                  <a:moveTo>
                    <a:pt x="0" y="291084"/>
                  </a:moveTo>
                  <a:lnTo>
                    <a:pt x="145541" y="0"/>
                  </a:lnTo>
                  <a:lnTo>
                    <a:pt x="1415034" y="0"/>
                  </a:lnTo>
                  <a:lnTo>
                    <a:pt x="1560576" y="291084"/>
                  </a:lnTo>
                  <a:lnTo>
                    <a:pt x="1415034" y="582168"/>
                  </a:lnTo>
                  <a:lnTo>
                    <a:pt x="145541" y="582168"/>
                  </a:lnTo>
                  <a:lnTo>
                    <a:pt x="0" y="291084"/>
                  </a:lnTo>
                  <a:close/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4419727" y="1473200"/>
            <a:ext cx="8801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Organised </a:t>
            </a:r>
            <a:r>
              <a:rPr sz="1200" b="1" dirty="0">
                <a:latin typeface="Calibri"/>
                <a:cs typeface="Calibri"/>
              </a:rPr>
              <a:t>Cluster</a:t>
            </a:r>
            <a:r>
              <a:rPr sz="1200" b="1" spc="-6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Based </a:t>
            </a:r>
            <a:r>
              <a:rPr sz="1200" b="1" spc="-10" dirty="0">
                <a:latin typeface="Calibri"/>
                <a:cs typeface="Calibri"/>
              </a:rPr>
              <a:t>Farmers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4113148" y="5186045"/>
            <a:ext cx="1301750" cy="445770"/>
            <a:chOff x="4113148" y="5186045"/>
            <a:chExt cx="1301750" cy="445770"/>
          </a:xfrm>
        </p:grpSpPr>
        <p:pic>
          <p:nvPicPr>
            <p:cNvPr id="77" name="object 7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116323" y="5189220"/>
              <a:ext cx="1295400" cy="438912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4116323" y="5189220"/>
              <a:ext cx="1295400" cy="439420"/>
            </a:xfrm>
            <a:custGeom>
              <a:avLst/>
              <a:gdLst/>
              <a:ahLst/>
              <a:cxnLst/>
              <a:rect l="l" t="t" r="r" b="b"/>
              <a:pathLst>
                <a:path w="1295400" h="439420">
                  <a:moveTo>
                    <a:pt x="0" y="219455"/>
                  </a:moveTo>
                  <a:lnTo>
                    <a:pt x="109727" y="0"/>
                  </a:lnTo>
                  <a:lnTo>
                    <a:pt x="1185672" y="0"/>
                  </a:lnTo>
                  <a:lnTo>
                    <a:pt x="1295400" y="219455"/>
                  </a:lnTo>
                  <a:lnTo>
                    <a:pt x="1185672" y="438911"/>
                  </a:lnTo>
                  <a:lnTo>
                    <a:pt x="109727" y="438911"/>
                  </a:lnTo>
                  <a:lnTo>
                    <a:pt x="0" y="219455"/>
                  </a:lnTo>
                  <a:close/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4424298" y="5219827"/>
            <a:ext cx="67818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09" marR="5080" indent="-17145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alibri"/>
                <a:cs typeface="Calibri"/>
              </a:rPr>
              <a:t>State</a:t>
            </a:r>
            <a:r>
              <a:rPr sz="1100" b="1" spc="-20" dirty="0">
                <a:latin typeface="Calibri"/>
                <a:cs typeface="Calibri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Govt. Machinery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4097909" y="2125852"/>
            <a:ext cx="1932939" cy="2987675"/>
            <a:chOff x="4097909" y="2125852"/>
            <a:chExt cx="1932939" cy="2987675"/>
          </a:xfrm>
        </p:grpSpPr>
        <p:pic>
          <p:nvPicPr>
            <p:cNvPr id="81" name="object 8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120896" y="2129027"/>
              <a:ext cx="1519427" cy="345948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4120896" y="2129027"/>
              <a:ext cx="1519555" cy="346075"/>
            </a:xfrm>
            <a:custGeom>
              <a:avLst/>
              <a:gdLst/>
              <a:ahLst/>
              <a:cxnLst/>
              <a:rect l="l" t="t" r="r" b="b"/>
              <a:pathLst>
                <a:path w="1519554" h="346075">
                  <a:moveTo>
                    <a:pt x="0" y="172974"/>
                  </a:moveTo>
                  <a:lnTo>
                    <a:pt x="86487" y="0"/>
                  </a:lnTo>
                  <a:lnTo>
                    <a:pt x="1432940" y="0"/>
                  </a:lnTo>
                  <a:lnTo>
                    <a:pt x="1519427" y="172974"/>
                  </a:lnTo>
                  <a:lnTo>
                    <a:pt x="1432940" y="345948"/>
                  </a:lnTo>
                  <a:lnTo>
                    <a:pt x="86487" y="345948"/>
                  </a:lnTo>
                  <a:lnTo>
                    <a:pt x="0" y="172974"/>
                  </a:lnTo>
                  <a:close/>
                </a:path>
              </a:pathLst>
            </a:custGeom>
            <a:ln w="609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101084" y="2921508"/>
              <a:ext cx="1926336" cy="419100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4101084" y="2921508"/>
              <a:ext cx="1926589" cy="419100"/>
            </a:xfrm>
            <a:custGeom>
              <a:avLst/>
              <a:gdLst/>
              <a:ahLst/>
              <a:cxnLst/>
              <a:rect l="l" t="t" r="r" b="b"/>
              <a:pathLst>
                <a:path w="1926589" h="419100">
                  <a:moveTo>
                    <a:pt x="0" y="209550"/>
                  </a:moveTo>
                  <a:lnTo>
                    <a:pt x="104775" y="0"/>
                  </a:lnTo>
                  <a:lnTo>
                    <a:pt x="1821561" y="0"/>
                  </a:lnTo>
                  <a:lnTo>
                    <a:pt x="1926336" y="209550"/>
                  </a:lnTo>
                  <a:lnTo>
                    <a:pt x="1821561" y="419100"/>
                  </a:lnTo>
                  <a:lnTo>
                    <a:pt x="104775" y="419100"/>
                  </a:lnTo>
                  <a:lnTo>
                    <a:pt x="0" y="209550"/>
                  </a:lnTo>
                  <a:close/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119372" y="4332732"/>
              <a:ext cx="1367027" cy="362712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4119372" y="4332732"/>
              <a:ext cx="1367155" cy="363220"/>
            </a:xfrm>
            <a:custGeom>
              <a:avLst/>
              <a:gdLst/>
              <a:ahLst/>
              <a:cxnLst/>
              <a:rect l="l" t="t" r="r" b="b"/>
              <a:pathLst>
                <a:path w="1367154" h="363220">
                  <a:moveTo>
                    <a:pt x="0" y="181356"/>
                  </a:moveTo>
                  <a:lnTo>
                    <a:pt x="90677" y="0"/>
                  </a:lnTo>
                  <a:lnTo>
                    <a:pt x="1276350" y="0"/>
                  </a:lnTo>
                  <a:lnTo>
                    <a:pt x="1367027" y="181356"/>
                  </a:lnTo>
                  <a:lnTo>
                    <a:pt x="1276350" y="362712"/>
                  </a:lnTo>
                  <a:lnTo>
                    <a:pt x="90677" y="362712"/>
                  </a:lnTo>
                  <a:lnTo>
                    <a:pt x="0" y="181356"/>
                  </a:lnTo>
                  <a:close/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128516" y="4744211"/>
              <a:ext cx="1367028" cy="365760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4128516" y="4744211"/>
              <a:ext cx="1367155" cy="365760"/>
            </a:xfrm>
            <a:custGeom>
              <a:avLst/>
              <a:gdLst/>
              <a:ahLst/>
              <a:cxnLst/>
              <a:rect l="l" t="t" r="r" b="b"/>
              <a:pathLst>
                <a:path w="1367154" h="365760">
                  <a:moveTo>
                    <a:pt x="0" y="182880"/>
                  </a:moveTo>
                  <a:lnTo>
                    <a:pt x="91439" y="0"/>
                  </a:lnTo>
                  <a:lnTo>
                    <a:pt x="1275588" y="0"/>
                  </a:lnTo>
                  <a:lnTo>
                    <a:pt x="1367028" y="182880"/>
                  </a:lnTo>
                  <a:lnTo>
                    <a:pt x="1275588" y="365760"/>
                  </a:lnTo>
                  <a:lnTo>
                    <a:pt x="91439" y="365760"/>
                  </a:lnTo>
                  <a:lnTo>
                    <a:pt x="0" y="182880"/>
                  </a:lnTo>
                  <a:close/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4519929" y="4333494"/>
            <a:ext cx="584835" cy="7600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 marR="22225" indent="46990">
              <a:lnSpc>
                <a:spcPct val="100000"/>
              </a:lnSpc>
              <a:spcBef>
                <a:spcPts val="105"/>
              </a:spcBef>
            </a:pPr>
            <a:r>
              <a:rPr sz="1050" b="1" spc="-10" dirty="0">
                <a:latin typeface="Calibri"/>
                <a:cs typeface="Calibri"/>
              </a:rPr>
              <a:t>Banking Networks</a:t>
            </a:r>
            <a:endParaRPr sz="1050">
              <a:latin typeface="Calibri"/>
              <a:cs typeface="Calibri"/>
            </a:endParaRPr>
          </a:p>
          <a:p>
            <a:pPr marL="27940">
              <a:lnSpc>
                <a:spcPct val="100000"/>
              </a:lnSpc>
              <a:spcBef>
                <a:spcPts val="730"/>
              </a:spcBef>
            </a:pPr>
            <a:r>
              <a:rPr sz="1050" b="1" dirty="0">
                <a:latin typeface="Calibri"/>
                <a:cs typeface="Calibri"/>
              </a:rPr>
              <a:t>RBI</a:t>
            </a:r>
            <a:r>
              <a:rPr sz="1050" b="1" spc="-15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&amp;</a:t>
            </a:r>
            <a:r>
              <a:rPr sz="1050" b="1" spc="-10" dirty="0">
                <a:latin typeface="Calibri"/>
                <a:cs typeface="Calibri"/>
              </a:rPr>
              <a:t> </a:t>
            </a:r>
            <a:r>
              <a:rPr sz="1050" b="1" spc="-25" dirty="0">
                <a:latin typeface="Calibri"/>
                <a:cs typeface="Calibri"/>
              </a:rPr>
              <a:t>GoI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50" b="1" spc="-10" dirty="0">
                <a:latin typeface="Calibri"/>
                <a:cs typeface="Calibri"/>
              </a:rPr>
              <a:t>Mandates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4105528" y="749680"/>
            <a:ext cx="8020050" cy="2504440"/>
            <a:chOff x="4105528" y="749680"/>
            <a:chExt cx="8020050" cy="2504440"/>
          </a:xfrm>
        </p:grpSpPr>
        <p:sp>
          <p:nvSpPr>
            <p:cNvPr id="91" name="object 91"/>
            <p:cNvSpPr/>
            <p:nvPr/>
          </p:nvSpPr>
          <p:spPr>
            <a:xfrm>
              <a:off x="8449817" y="764285"/>
              <a:ext cx="3660775" cy="2475230"/>
            </a:xfrm>
            <a:custGeom>
              <a:avLst/>
              <a:gdLst/>
              <a:ahLst/>
              <a:cxnLst/>
              <a:rect l="l" t="t" r="r" b="b"/>
              <a:pathLst>
                <a:path w="3660775" h="2475230">
                  <a:moveTo>
                    <a:pt x="2841879" y="0"/>
                  </a:moveTo>
                  <a:lnTo>
                    <a:pt x="818768" y="0"/>
                  </a:lnTo>
                  <a:lnTo>
                    <a:pt x="770654" y="1389"/>
                  </a:lnTo>
                  <a:lnTo>
                    <a:pt x="723273" y="5507"/>
                  </a:lnTo>
                  <a:lnTo>
                    <a:pt x="676701" y="12277"/>
                  </a:lnTo>
                  <a:lnTo>
                    <a:pt x="631015" y="21621"/>
                  </a:lnTo>
                  <a:lnTo>
                    <a:pt x="586293" y="33463"/>
                  </a:lnTo>
                  <a:lnTo>
                    <a:pt x="542610" y="47727"/>
                  </a:lnTo>
                  <a:lnTo>
                    <a:pt x="500044" y="64335"/>
                  </a:lnTo>
                  <a:lnTo>
                    <a:pt x="458671" y="83211"/>
                  </a:lnTo>
                  <a:lnTo>
                    <a:pt x="418568" y="104278"/>
                  </a:lnTo>
                  <a:lnTo>
                    <a:pt x="379812" y="127459"/>
                  </a:lnTo>
                  <a:lnTo>
                    <a:pt x="342480" y="152678"/>
                  </a:lnTo>
                  <a:lnTo>
                    <a:pt x="306648" y="179857"/>
                  </a:lnTo>
                  <a:lnTo>
                    <a:pt x="272393" y="208921"/>
                  </a:lnTo>
                  <a:lnTo>
                    <a:pt x="239791" y="239791"/>
                  </a:lnTo>
                  <a:lnTo>
                    <a:pt x="208921" y="272393"/>
                  </a:lnTo>
                  <a:lnTo>
                    <a:pt x="179857" y="306648"/>
                  </a:lnTo>
                  <a:lnTo>
                    <a:pt x="152678" y="342480"/>
                  </a:lnTo>
                  <a:lnTo>
                    <a:pt x="127459" y="379812"/>
                  </a:lnTo>
                  <a:lnTo>
                    <a:pt x="104278" y="418568"/>
                  </a:lnTo>
                  <a:lnTo>
                    <a:pt x="83211" y="458671"/>
                  </a:lnTo>
                  <a:lnTo>
                    <a:pt x="64335" y="500044"/>
                  </a:lnTo>
                  <a:lnTo>
                    <a:pt x="47727" y="542610"/>
                  </a:lnTo>
                  <a:lnTo>
                    <a:pt x="33463" y="586293"/>
                  </a:lnTo>
                  <a:lnTo>
                    <a:pt x="21621" y="631015"/>
                  </a:lnTo>
                  <a:lnTo>
                    <a:pt x="12277" y="676701"/>
                  </a:lnTo>
                  <a:lnTo>
                    <a:pt x="5507" y="723273"/>
                  </a:lnTo>
                  <a:lnTo>
                    <a:pt x="1389" y="770654"/>
                  </a:lnTo>
                  <a:lnTo>
                    <a:pt x="0" y="818768"/>
                  </a:lnTo>
                  <a:lnTo>
                    <a:pt x="0" y="1656206"/>
                  </a:lnTo>
                  <a:lnTo>
                    <a:pt x="1389" y="1704321"/>
                  </a:lnTo>
                  <a:lnTo>
                    <a:pt x="5507" y="1751702"/>
                  </a:lnTo>
                  <a:lnTo>
                    <a:pt x="12277" y="1798274"/>
                  </a:lnTo>
                  <a:lnTo>
                    <a:pt x="21621" y="1843960"/>
                  </a:lnTo>
                  <a:lnTo>
                    <a:pt x="33463" y="1888682"/>
                  </a:lnTo>
                  <a:lnTo>
                    <a:pt x="47727" y="1932365"/>
                  </a:lnTo>
                  <a:lnTo>
                    <a:pt x="64335" y="1974931"/>
                  </a:lnTo>
                  <a:lnTo>
                    <a:pt x="83211" y="2016304"/>
                  </a:lnTo>
                  <a:lnTo>
                    <a:pt x="104278" y="2056407"/>
                  </a:lnTo>
                  <a:lnTo>
                    <a:pt x="127459" y="2095163"/>
                  </a:lnTo>
                  <a:lnTo>
                    <a:pt x="152678" y="2132495"/>
                  </a:lnTo>
                  <a:lnTo>
                    <a:pt x="179857" y="2168327"/>
                  </a:lnTo>
                  <a:lnTo>
                    <a:pt x="208921" y="2202582"/>
                  </a:lnTo>
                  <a:lnTo>
                    <a:pt x="239791" y="2235184"/>
                  </a:lnTo>
                  <a:lnTo>
                    <a:pt x="272393" y="2266054"/>
                  </a:lnTo>
                  <a:lnTo>
                    <a:pt x="306648" y="2295118"/>
                  </a:lnTo>
                  <a:lnTo>
                    <a:pt x="342480" y="2322297"/>
                  </a:lnTo>
                  <a:lnTo>
                    <a:pt x="379812" y="2347516"/>
                  </a:lnTo>
                  <a:lnTo>
                    <a:pt x="418568" y="2370697"/>
                  </a:lnTo>
                  <a:lnTo>
                    <a:pt x="458671" y="2391764"/>
                  </a:lnTo>
                  <a:lnTo>
                    <a:pt x="500044" y="2410640"/>
                  </a:lnTo>
                  <a:lnTo>
                    <a:pt x="542610" y="2427248"/>
                  </a:lnTo>
                  <a:lnTo>
                    <a:pt x="586293" y="2441512"/>
                  </a:lnTo>
                  <a:lnTo>
                    <a:pt x="631015" y="2453354"/>
                  </a:lnTo>
                  <a:lnTo>
                    <a:pt x="676701" y="2462698"/>
                  </a:lnTo>
                  <a:lnTo>
                    <a:pt x="723273" y="2469468"/>
                  </a:lnTo>
                  <a:lnTo>
                    <a:pt x="770654" y="2473586"/>
                  </a:lnTo>
                  <a:lnTo>
                    <a:pt x="818768" y="2474976"/>
                  </a:lnTo>
                  <a:lnTo>
                    <a:pt x="2841879" y="2474976"/>
                  </a:lnTo>
                  <a:lnTo>
                    <a:pt x="2889993" y="2473586"/>
                  </a:lnTo>
                  <a:lnTo>
                    <a:pt x="2937374" y="2469468"/>
                  </a:lnTo>
                  <a:lnTo>
                    <a:pt x="2983946" y="2462698"/>
                  </a:lnTo>
                  <a:lnTo>
                    <a:pt x="3029632" y="2453354"/>
                  </a:lnTo>
                  <a:lnTo>
                    <a:pt x="3074354" y="2441512"/>
                  </a:lnTo>
                  <a:lnTo>
                    <a:pt x="3118037" y="2427248"/>
                  </a:lnTo>
                  <a:lnTo>
                    <a:pt x="3160603" y="2410640"/>
                  </a:lnTo>
                  <a:lnTo>
                    <a:pt x="3201976" y="2391764"/>
                  </a:lnTo>
                  <a:lnTo>
                    <a:pt x="3242079" y="2370697"/>
                  </a:lnTo>
                  <a:lnTo>
                    <a:pt x="3280835" y="2347516"/>
                  </a:lnTo>
                  <a:lnTo>
                    <a:pt x="3318167" y="2322297"/>
                  </a:lnTo>
                  <a:lnTo>
                    <a:pt x="3353999" y="2295118"/>
                  </a:lnTo>
                  <a:lnTo>
                    <a:pt x="3388254" y="2266054"/>
                  </a:lnTo>
                  <a:lnTo>
                    <a:pt x="3420856" y="2235184"/>
                  </a:lnTo>
                  <a:lnTo>
                    <a:pt x="3451726" y="2202582"/>
                  </a:lnTo>
                  <a:lnTo>
                    <a:pt x="3480790" y="2168327"/>
                  </a:lnTo>
                  <a:lnTo>
                    <a:pt x="3507969" y="2132495"/>
                  </a:lnTo>
                  <a:lnTo>
                    <a:pt x="3533188" y="2095163"/>
                  </a:lnTo>
                  <a:lnTo>
                    <a:pt x="3556369" y="2056407"/>
                  </a:lnTo>
                  <a:lnTo>
                    <a:pt x="3577436" y="2016304"/>
                  </a:lnTo>
                  <a:lnTo>
                    <a:pt x="3596312" y="1974931"/>
                  </a:lnTo>
                  <a:lnTo>
                    <a:pt x="3612920" y="1932365"/>
                  </a:lnTo>
                  <a:lnTo>
                    <a:pt x="3627184" y="1888682"/>
                  </a:lnTo>
                  <a:lnTo>
                    <a:pt x="3639026" y="1843960"/>
                  </a:lnTo>
                  <a:lnTo>
                    <a:pt x="3648370" y="1798274"/>
                  </a:lnTo>
                  <a:lnTo>
                    <a:pt x="3655140" y="1751702"/>
                  </a:lnTo>
                  <a:lnTo>
                    <a:pt x="3659258" y="1704321"/>
                  </a:lnTo>
                  <a:lnTo>
                    <a:pt x="3660648" y="1656206"/>
                  </a:lnTo>
                  <a:lnTo>
                    <a:pt x="3660648" y="818768"/>
                  </a:lnTo>
                  <a:lnTo>
                    <a:pt x="3659258" y="770654"/>
                  </a:lnTo>
                  <a:lnTo>
                    <a:pt x="3655140" y="723273"/>
                  </a:lnTo>
                  <a:lnTo>
                    <a:pt x="3648370" y="676701"/>
                  </a:lnTo>
                  <a:lnTo>
                    <a:pt x="3639026" y="631015"/>
                  </a:lnTo>
                  <a:lnTo>
                    <a:pt x="3627184" y="586293"/>
                  </a:lnTo>
                  <a:lnTo>
                    <a:pt x="3612920" y="542610"/>
                  </a:lnTo>
                  <a:lnTo>
                    <a:pt x="3596312" y="500044"/>
                  </a:lnTo>
                  <a:lnTo>
                    <a:pt x="3577436" y="458671"/>
                  </a:lnTo>
                  <a:lnTo>
                    <a:pt x="3556369" y="418568"/>
                  </a:lnTo>
                  <a:lnTo>
                    <a:pt x="3533188" y="379812"/>
                  </a:lnTo>
                  <a:lnTo>
                    <a:pt x="3507969" y="342480"/>
                  </a:lnTo>
                  <a:lnTo>
                    <a:pt x="3480790" y="306648"/>
                  </a:lnTo>
                  <a:lnTo>
                    <a:pt x="3451726" y="272393"/>
                  </a:lnTo>
                  <a:lnTo>
                    <a:pt x="3420856" y="239791"/>
                  </a:lnTo>
                  <a:lnTo>
                    <a:pt x="3388254" y="208921"/>
                  </a:lnTo>
                  <a:lnTo>
                    <a:pt x="3353999" y="179857"/>
                  </a:lnTo>
                  <a:lnTo>
                    <a:pt x="3318167" y="152678"/>
                  </a:lnTo>
                  <a:lnTo>
                    <a:pt x="3280835" y="127459"/>
                  </a:lnTo>
                  <a:lnTo>
                    <a:pt x="3242079" y="104278"/>
                  </a:lnTo>
                  <a:lnTo>
                    <a:pt x="3201976" y="83211"/>
                  </a:lnTo>
                  <a:lnTo>
                    <a:pt x="3160603" y="64335"/>
                  </a:lnTo>
                  <a:lnTo>
                    <a:pt x="3118037" y="47727"/>
                  </a:lnTo>
                  <a:lnTo>
                    <a:pt x="3074354" y="33463"/>
                  </a:lnTo>
                  <a:lnTo>
                    <a:pt x="3029632" y="21621"/>
                  </a:lnTo>
                  <a:lnTo>
                    <a:pt x="2983946" y="12277"/>
                  </a:lnTo>
                  <a:lnTo>
                    <a:pt x="2937374" y="5507"/>
                  </a:lnTo>
                  <a:lnTo>
                    <a:pt x="2889993" y="1389"/>
                  </a:lnTo>
                  <a:lnTo>
                    <a:pt x="2841879" y="0"/>
                  </a:lnTo>
                  <a:close/>
                </a:path>
              </a:pathLst>
            </a:custGeom>
            <a:solidFill>
              <a:srgbClr val="FFD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449817" y="764285"/>
              <a:ext cx="3660775" cy="2475230"/>
            </a:xfrm>
            <a:custGeom>
              <a:avLst/>
              <a:gdLst/>
              <a:ahLst/>
              <a:cxnLst/>
              <a:rect l="l" t="t" r="r" b="b"/>
              <a:pathLst>
                <a:path w="3660775" h="2475230">
                  <a:moveTo>
                    <a:pt x="0" y="818768"/>
                  </a:moveTo>
                  <a:lnTo>
                    <a:pt x="1389" y="770654"/>
                  </a:lnTo>
                  <a:lnTo>
                    <a:pt x="5507" y="723273"/>
                  </a:lnTo>
                  <a:lnTo>
                    <a:pt x="12277" y="676701"/>
                  </a:lnTo>
                  <a:lnTo>
                    <a:pt x="21621" y="631015"/>
                  </a:lnTo>
                  <a:lnTo>
                    <a:pt x="33463" y="586293"/>
                  </a:lnTo>
                  <a:lnTo>
                    <a:pt x="47727" y="542610"/>
                  </a:lnTo>
                  <a:lnTo>
                    <a:pt x="64335" y="500044"/>
                  </a:lnTo>
                  <a:lnTo>
                    <a:pt x="83211" y="458671"/>
                  </a:lnTo>
                  <a:lnTo>
                    <a:pt x="104278" y="418568"/>
                  </a:lnTo>
                  <a:lnTo>
                    <a:pt x="127459" y="379812"/>
                  </a:lnTo>
                  <a:lnTo>
                    <a:pt x="152678" y="342480"/>
                  </a:lnTo>
                  <a:lnTo>
                    <a:pt x="179857" y="306648"/>
                  </a:lnTo>
                  <a:lnTo>
                    <a:pt x="208921" y="272393"/>
                  </a:lnTo>
                  <a:lnTo>
                    <a:pt x="239791" y="239791"/>
                  </a:lnTo>
                  <a:lnTo>
                    <a:pt x="272393" y="208921"/>
                  </a:lnTo>
                  <a:lnTo>
                    <a:pt x="306648" y="179857"/>
                  </a:lnTo>
                  <a:lnTo>
                    <a:pt x="342480" y="152678"/>
                  </a:lnTo>
                  <a:lnTo>
                    <a:pt x="379812" y="127459"/>
                  </a:lnTo>
                  <a:lnTo>
                    <a:pt x="418568" y="104278"/>
                  </a:lnTo>
                  <a:lnTo>
                    <a:pt x="458671" y="83211"/>
                  </a:lnTo>
                  <a:lnTo>
                    <a:pt x="500044" y="64335"/>
                  </a:lnTo>
                  <a:lnTo>
                    <a:pt x="542610" y="47727"/>
                  </a:lnTo>
                  <a:lnTo>
                    <a:pt x="586293" y="33463"/>
                  </a:lnTo>
                  <a:lnTo>
                    <a:pt x="631015" y="21621"/>
                  </a:lnTo>
                  <a:lnTo>
                    <a:pt x="676701" y="12277"/>
                  </a:lnTo>
                  <a:lnTo>
                    <a:pt x="723273" y="5507"/>
                  </a:lnTo>
                  <a:lnTo>
                    <a:pt x="770654" y="1389"/>
                  </a:lnTo>
                  <a:lnTo>
                    <a:pt x="818768" y="0"/>
                  </a:lnTo>
                  <a:lnTo>
                    <a:pt x="2841879" y="0"/>
                  </a:lnTo>
                  <a:lnTo>
                    <a:pt x="2889993" y="1389"/>
                  </a:lnTo>
                  <a:lnTo>
                    <a:pt x="2937374" y="5507"/>
                  </a:lnTo>
                  <a:lnTo>
                    <a:pt x="2983946" y="12277"/>
                  </a:lnTo>
                  <a:lnTo>
                    <a:pt x="3029632" y="21621"/>
                  </a:lnTo>
                  <a:lnTo>
                    <a:pt x="3074354" y="33463"/>
                  </a:lnTo>
                  <a:lnTo>
                    <a:pt x="3118037" y="47727"/>
                  </a:lnTo>
                  <a:lnTo>
                    <a:pt x="3160603" y="64335"/>
                  </a:lnTo>
                  <a:lnTo>
                    <a:pt x="3201976" y="83211"/>
                  </a:lnTo>
                  <a:lnTo>
                    <a:pt x="3242079" y="104278"/>
                  </a:lnTo>
                  <a:lnTo>
                    <a:pt x="3280835" y="127459"/>
                  </a:lnTo>
                  <a:lnTo>
                    <a:pt x="3318167" y="152678"/>
                  </a:lnTo>
                  <a:lnTo>
                    <a:pt x="3353999" y="179857"/>
                  </a:lnTo>
                  <a:lnTo>
                    <a:pt x="3388254" y="208921"/>
                  </a:lnTo>
                  <a:lnTo>
                    <a:pt x="3420856" y="239791"/>
                  </a:lnTo>
                  <a:lnTo>
                    <a:pt x="3451726" y="272393"/>
                  </a:lnTo>
                  <a:lnTo>
                    <a:pt x="3480790" y="306648"/>
                  </a:lnTo>
                  <a:lnTo>
                    <a:pt x="3507969" y="342480"/>
                  </a:lnTo>
                  <a:lnTo>
                    <a:pt x="3533188" y="379812"/>
                  </a:lnTo>
                  <a:lnTo>
                    <a:pt x="3556369" y="418568"/>
                  </a:lnTo>
                  <a:lnTo>
                    <a:pt x="3577436" y="458671"/>
                  </a:lnTo>
                  <a:lnTo>
                    <a:pt x="3596312" y="500044"/>
                  </a:lnTo>
                  <a:lnTo>
                    <a:pt x="3612920" y="542610"/>
                  </a:lnTo>
                  <a:lnTo>
                    <a:pt x="3627184" y="586293"/>
                  </a:lnTo>
                  <a:lnTo>
                    <a:pt x="3639026" y="631015"/>
                  </a:lnTo>
                  <a:lnTo>
                    <a:pt x="3648370" y="676701"/>
                  </a:lnTo>
                  <a:lnTo>
                    <a:pt x="3655140" y="723273"/>
                  </a:lnTo>
                  <a:lnTo>
                    <a:pt x="3659258" y="770654"/>
                  </a:lnTo>
                  <a:lnTo>
                    <a:pt x="3660648" y="818768"/>
                  </a:lnTo>
                  <a:lnTo>
                    <a:pt x="3660648" y="1656206"/>
                  </a:lnTo>
                  <a:lnTo>
                    <a:pt x="3659258" y="1704321"/>
                  </a:lnTo>
                  <a:lnTo>
                    <a:pt x="3655140" y="1751702"/>
                  </a:lnTo>
                  <a:lnTo>
                    <a:pt x="3648370" y="1798274"/>
                  </a:lnTo>
                  <a:lnTo>
                    <a:pt x="3639026" y="1843960"/>
                  </a:lnTo>
                  <a:lnTo>
                    <a:pt x="3627184" y="1888682"/>
                  </a:lnTo>
                  <a:lnTo>
                    <a:pt x="3612920" y="1932365"/>
                  </a:lnTo>
                  <a:lnTo>
                    <a:pt x="3596312" y="1974931"/>
                  </a:lnTo>
                  <a:lnTo>
                    <a:pt x="3577436" y="2016304"/>
                  </a:lnTo>
                  <a:lnTo>
                    <a:pt x="3556369" y="2056407"/>
                  </a:lnTo>
                  <a:lnTo>
                    <a:pt x="3533188" y="2095163"/>
                  </a:lnTo>
                  <a:lnTo>
                    <a:pt x="3507969" y="2132495"/>
                  </a:lnTo>
                  <a:lnTo>
                    <a:pt x="3480790" y="2168327"/>
                  </a:lnTo>
                  <a:lnTo>
                    <a:pt x="3451726" y="2202582"/>
                  </a:lnTo>
                  <a:lnTo>
                    <a:pt x="3420856" y="2235184"/>
                  </a:lnTo>
                  <a:lnTo>
                    <a:pt x="3388254" y="2266054"/>
                  </a:lnTo>
                  <a:lnTo>
                    <a:pt x="3353999" y="2295118"/>
                  </a:lnTo>
                  <a:lnTo>
                    <a:pt x="3318167" y="2322297"/>
                  </a:lnTo>
                  <a:lnTo>
                    <a:pt x="3280835" y="2347516"/>
                  </a:lnTo>
                  <a:lnTo>
                    <a:pt x="3242079" y="2370697"/>
                  </a:lnTo>
                  <a:lnTo>
                    <a:pt x="3201976" y="2391764"/>
                  </a:lnTo>
                  <a:lnTo>
                    <a:pt x="3160603" y="2410640"/>
                  </a:lnTo>
                  <a:lnTo>
                    <a:pt x="3118037" y="2427248"/>
                  </a:lnTo>
                  <a:lnTo>
                    <a:pt x="3074354" y="2441512"/>
                  </a:lnTo>
                  <a:lnTo>
                    <a:pt x="3029632" y="2453354"/>
                  </a:lnTo>
                  <a:lnTo>
                    <a:pt x="2983946" y="2462698"/>
                  </a:lnTo>
                  <a:lnTo>
                    <a:pt x="2937374" y="2469468"/>
                  </a:lnTo>
                  <a:lnTo>
                    <a:pt x="2889993" y="2473586"/>
                  </a:lnTo>
                  <a:lnTo>
                    <a:pt x="2841879" y="2474976"/>
                  </a:lnTo>
                  <a:lnTo>
                    <a:pt x="818768" y="2474976"/>
                  </a:lnTo>
                  <a:lnTo>
                    <a:pt x="770654" y="2473586"/>
                  </a:lnTo>
                  <a:lnTo>
                    <a:pt x="723273" y="2469468"/>
                  </a:lnTo>
                  <a:lnTo>
                    <a:pt x="676701" y="2462698"/>
                  </a:lnTo>
                  <a:lnTo>
                    <a:pt x="631015" y="2453354"/>
                  </a:lnTo>
                  <a:lnTo>
                    <a:pt x="586293" y="2441512"/>
                  </a:lnTo>
                  <a:lnTo>
                    <a:pt x="542610" y="2427248"/>
                  </a:lnTo>
                  <a:lnTo>
                    <a:pt x="500044" y="2410640"/>
                  </a:lnTo>
                  <a:lnTo>
                    <a:pt x="458671" y="2391764"/>
                  </a:lnTo>
                  <a:lnTo>
                    <a:pt x="418568" y="2370697"/>
                  </a:lnTo>
                  <a:lnTo>
                    <a:pt x="379812" y="2347516"/>
                  </a:lnTo>
                  <a:lnTo>
                    <a:pt x="342480" y="2322297"/>
                  </a:lnTo>
                  <a:lnTo>
                    <a:pt x="306648" y="2295118"/>
                  </a:lnTo>
                  <a:lnTo>
                    <a:pt x="272393" y="2266054"/>
                  </a:lnTo>
                  <a:lnTo>
                    <a:pt x="239791" y="2235184"/>
                  </a:lnTo>
                  <a:lnTo>
                    <a:pt x="208921" y="2202582"/>
                  </a:lnTo>
                  <a:lnTo>
                    <a:pt x="179857" y="2168327"/>
                  </a:lnTo>
                  <a:lnTo>
                    <a:pt x="152678" y="2132495"/>
                  </a:lnTo>
                  <a:lnTo>
                    <a:pt x="127459" y="2095163"/>
                  </a:lnTo>
                  <a:lnTo>
                    <a:pt x="104278" y="2056407"/>
                  </a:lnTo>
                  <a:lnTo>
                    <a:pt x="83211" y="2016304"/>
                  </a:lnTo>
                  <a:lnTo>
                    <a:pt x="64335" y="1974931"/>
                  </a:lnTo>
                  <a:lnTo>
                    <a:pt x="47727" y="1932365"/>
                  </a:lnTo>
                  <a:lnTo>
                    <a:pt x="33463" y="1888682"/>
                  </a:lnTo>
                  <a:lnTo>
                    <a:pt x="21621" y="1843960"/>
                  </a:lnTo>
                  <a:lnTo>
                    <a:pt x="12277" y="1798274"/>
                  </a:lnTo>
                  <a:lnTo>
                    <a:pt x="5507" y="1751702"/>
                  </a:lnTo>
                  <a:lnTo>
                    <a:pt x="1389" y="1704321"/>
                  </a:lnTo>
                  <a:lnTo>
                    <a:pt x="0" y="1656206"/>
                  </a:lnTo>
                  <a:lnTo>
                    <a:pt x="0" y="818768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108703" y="2520695"/>
              <a:ext cx="2057400" cy="333755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4108703" y="2520695"/>
              <a:ext cx="2057400" cy="334010"/>
            </a:xfrm>
            <a:custGeom>
              <a:avLst/>
              <a:gdLst/>
              <a:ahLst/>
              <a:cxnLst/>
              <a:rect l="l" t="t" r="r" b="b"/>
              <a:pathLst>
                <a:path w="2057400" h="334010">
                  <a:moveTo>
                    <a:pt x="0" y="166877"/>
                  </a:moveTo>
                  <a:lnTo>
                    <a:pt x="83438" y="0"/>
                  </a:lnTo>
                  <a:lnTo>
                    <a:pt x="1973961" y="0"/>
                  </a:lnTo>
                  <a:lnTo>
                    <a:pt x="2057400" y="166877"/>
                  </a:lnTo>
                  <a:lnTo>
                    <a:pt x="1973961" y="333755"/>
                  </a:lnTo>
                  <a:lnTo>
                    <a:pt x="83438" y="333755"/>
                  </a:lnTo>
                  <a:lnTo>
                    <a:pt x="0" y="166877"/>
                  </a:lnTo>
                  <a:close/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4403216" y="1990070"/>
            <a:ext cx="1417955" cy="1341755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sz="1800" b="1" dirty="0">
                <a:latin typeface="Calibri"/>
                <a:cs typeface="Calibri"/>
              </a:rPr>
              <a:t>FPO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/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FPC</a:t>
            </a:r>
            <a:endParaRPr sz="1800">
              <a:latin typeface="Calibri"/>
              <a:cs typeface="Calibri"/>
            </a:endParaRPr>
          </a:p>
          <a:p>
            <a:pPr marL="62865">
              <a:lnSpc>
                <a:spcPct val="100000"/>
              </a:lnSpc>
              <a:spcBef>
                <a:spcPts val="1019"/>
              </a:spcBef>
            </a:pPr>
            <a:r>
              <a:rPr sz="1600" b="1" dirty="0">
                <a:latin typeface="Calibri"/>
                <a:cs typeface="Calibri"/>
              </a:rPr>
              <a:t>FIG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/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SHG /</a:t>
            </a:r>
            <a:r>
              <a:rPr sz="1600" b="1" spc="-25" dirty="0">
                <a:latin typeface="Calibri"/>
                <a:cs typeface="Calibri"/>
              </a:rPr>
              <a:t> PRG</a:t>
            </a:r>
            <a:endParaRPr sz="1600">
              <a:latin typeface="Calibri"/>
              <a:cs typeface="Calibri"/>
            </a:endParaRPr>
          </a:p>
          <a:p>
            <a:pPr marR="88265" algn="ctr">
              <a:lnSpc>
                <a:spcPct val="100000"/>
              </a:lnSpc>
              <a:spcBef>
                <a:spcPts val="990"/>
              </a:spcBef>
            </a:pPr>
            <a:r>
              <a:rPr sz="1300" b="1" spc="-10" dirty="0">
                <a:latin typeface="Calibri"/>
                <a:cs typeface="Calibri"/>
              </a:rPr>
              <a:t>Professional</a:t>
            </a:r>
            <a:endParaRPr sz="1300">
              <a:latin typeface="Calibri"/>
              <a:cs typeface="Calibri"/>
            </a:endParaRPr>
          </a:p>
          <a:p>
            <a:pPr marR="85725" algn="ctr">
              <a:lnSpc>
                <a:spcPct val="100000"/>
              </a:lnSpc>
            </a:pPr>
            <a:r>
              <a:rPr sz="1300" b="1" spc="-10" dirty="0">
                <a:latin typeface="Calibri"/>
                <a:cs typeface="Calibri"/>
              </a:rPr>
              <a:t>Support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4081145" y="3436492"/>
            <a:ext cx="2016760" cy="453390"/>
            <a:chOff x="4081145" y="3436492"/>
            <a:chExt cx="2016760" cy="453390"/>
          </a:xfrm>
        </p:grpSpPr>
        <p:pic>
          <p:nvPicPr>
            <p:cNvPr id="97" name="object 9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084320" y="3439667"/>
              <a:ext cx="2010155" cy="446532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4084320" y="3439667"/>
              <a:ext cx="2010410" cy="447040"/>
            </a:xfrm>
            <a:custGeom>
              <a:avLst/>
              <a:gdLst/>
              <a:ahLst/>
              <a:cxnLst/>
              <a:rect l="l" t="t" r="r" b="b"/>
              <a:pathLst>
                <a:path w="2010410" h="447039">
                  <a:moveTo>
                    <a:pt x="0" y="223266"/>
                  </a:moveTo>
                  <a:lnTo>
                    <a:pt x="111632" y="0"/>
                  </a:lnTo>
                  <a:lnTo>
                    <a:pt x="1898522" y="0"/>
                  </a:lnTo>
                  <a:lnTo>
                    <a:pt x="2010155" y="223266"/>
                  </a:lnTo>
                  <a:lnTo>
                    <a:pt x="1898522" y="446532"/>
                  </a:lnTo>
                  <a:lnTo>
                    <a:pt x="111632" y="446532"/>
                  </a:lnTo>
                  <a:lnTo>
                    <a:pt x="0" y="223266"/>
                  </a:lnTo>
                  <a:close/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4464811" y="3458971"/>
            <a:ext cx="1250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5760" marR="5080" indent="-353695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Training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Capacity Building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4117721" y="487900"/>
            <a:ext cx="3735070" cy="5250180"/>
            <a:chOff x="4117721" y="487900"/>
            <a:chExt cx="3735070" cy="5250180"/>
          </a:xfrm>
        </p:grpSpPr>
        <p:pic>
          <p:nvPicPr>
            <p:cNvPr id="101" name="object 10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692521" y="1688845"/>
              <a:ext cx="807451" cy="4049039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729922" y="487900"/>
              <a:ext cx="1667739" cy="1095076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875020" y="1009161"/>
              <a:ext cx="977643" cy="761726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120896" y="3951732"/>
              <a:ext cx="1013459" cy="335280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4120896" y="3951732"/>
              <a:ext cx="1013460" cy="335280"/>
            </a:xfrm>
            <a:custGeom>
              <a:avLst/>
              <a:gdLst/>
              <a:ahLst/>
              <a:cxnLst/>
              <a:rect l="l" t="t" r="r" b="b"/>
              <a:pathLst>
                <a:path w="1013460" h="335279">
                  <a:moveTo>
                    <a:pt x="0" y="167640"/>
                  </a:moveTo>
                  <a:lnTo>
                    <a:pt x="83819" y="0"/>
                  </a:lnTo>
                  <a:lnTo>
                    <a:pt x="929639" y="0"/>
                  </a:lnTo>
                  <a:lnTo>
                    <a:pt x="1013459" y="167640"/>
                  </a:lnTo>
                  <a:lnTo>
                    <a:pt x="929639" y="335280"/>
                  </a:lnTo>
                  <a:lnTo>
                    <a:pt x="83819" y="335280"/>
                  </a:lnTo>
                  <a:lnTo>
                    <a:pt x="0" y="167640"/>
                  </a:lnTo>
                  <a:close/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4359909" y="4014596"/>
            <a:ext cx="5359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latin typeface="Calibri"/>
                <a:cs typeface="Calibri"/>
              </a:rPr>
              <a:t>Schemes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8749283" y="1075944"/>
            <a:ext cx="3065145" cy="832485"/>
          </a:xfrm>
          <a:custGeom>
            <a:avLst/>
            <a:gdLst/>
            <a:ahLst/>
            <a:cxnLst/>
            <a:rect l="l" t="t" r="r" b="b"/>
            <a:pathLst>
              <a:path w="3065145" h="832485">
                <a:moveTo>
                  <a:pt x="0" y="832103"/>
                </a:moveTo>
                <a:lnTo>
                  <a:pt x="3064764" y="832103"/>
                </a:lnTo>
                <a:lnTo>
                  <a:pt x="3064764" y="0"/>
                </a:lnTo>
                <a:lnTo>
                  <a:pt x="0" y="0"/>
                </a:lnTo>
                <a:lnTo>
                  <a:pt x="0" y="832103"/>
                </a:lnTo>
                <a:close/>
              </a:path>
            </a:pathLst>
          </a:custGeom>
          <a:ln w="914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8911843" y="1105280"/>
            <a:ext cx="27425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Georgia"/>
                <a:cs typeface="Georgia"/>
              </a:rPr>
              <a:t>There</a:t>
            </a:r>
            <a:r>
              <a:rPr sz="1200" b="1" spc="-15" dirty="0">
                <a:latin typeface="Georgia"/>
                <a:cs typeface="Georgia"/>
              </a:rPr>
              <a:t> </a:t>
            </a:r>
            <a:r>
              <a:rPr sz="1200" b="1" dirty="0">
                <a:latin typeface="Georgia"/>
                <a:cs typeface="Georgia"/>
              </a:rPr>
              <a:t>is</a:t>
            </a:r>
            <a:r>
              <a:rPr sz="1200" b="1" spc="-10" dirty="0">
                <a:latin typeface="Georgia"/>
                <a:cs typeface="Georgia"/>
              </a:rPr>
              <a:t> </a:t>
            </a:r>
            <a:r>
              <a:rPr sz="1200" b="1" dirty="0">
                <a:latin typeface="Georgia"/>
                <a:cs typeface="Georgia"/>
              </a:rPr>
              <a:t>no</a:t>
            </a:r>
            <a:r>
              <a:rPr sz="1200" b="1" spc="-25" dirty="0">
                <a:latin typeface="Georgia"/>
                <a:cs typeface="Georgia"/>
              </a:rPr>
              <a:t> </a:t>
            </a:r>
            <a:r>
              <a:rPr sz="1200" b="1" dirty="0">
                <a:latin typeface="Georgia"/>
                <a:cs typeface="Georgia"/>
              </a:rPr>
              <a:t>effort</a:t>
            </a:r>
            <a:r>
              <a:rPr sz="1200" b="1" spc="-10" dirty="0">
                <a:latin typeface="Georgia"/>
                <a:cs typeface="Georgia"/>
              </a:rPr>
              <a:t> </a:t>
            </a:r>
            <a:r>
              <a:rPr sz="1200" b="1" dirty="0">
                <a:latin typeface="Georgia"/>
                <a:cs typeface="Georgia"/>
              </a:rPr>
              <a:t>given</a:t>
            </a:r>
            <a:r>
              <a:rPr sz="1200" b="1" spc="-30" dirty="0">
                <a:latin typeface="Georgia"/>
                <a:cs typeface="Georgia"/>
              </a:rPr>
              <a:t> </a:t>
            </a:r>
            <a:r>
              <a:rPr sz="1200" b="1" spc="-25" dirty="0">
                <a:latin typeface="Georgia"/>
                <a:cs typeface="Georgia"/>
              </a:rPr>
              <a:t>for </a:t>
            </a:r>
            <a:r>
              <a:rPr sz="1200" b="1" dirty="0">
                <a:latin typeface="Georgia"/>
                <a:cs typeface="Georgia"/>
              </a:rPr>
              <a:t>developing</a:t>
            </a:r>
            <a:r>
              <a:rPr sz="1200" b="1" spc="-40" dirty="0">
                <a:latin typeface="Georgia"/>
                <a:cs typeface="Georgia"/>
              </a:rPr>
              <a:t> </a:t>
            </a:r>
            <a:r>
              <a:rPr sz="1200" b="1" dirty="0">
                <a:latin typeface="Georgia"/>
                <a:cs typeface="Georgia"/>
              </a:rPr>
              <a:t>ways</a:t>
            </a:r>
            <a:r>
              <a:rPr sz="1200" b="1" spc="-25" dirty="0">
                <a:latin typeface="Georgia"/>
                <a:cs typeface="Georgia"/>
              </a:rPr>
              <a:t> </a:t>
            </a:r>
            <a:r>
              <a:rPr sz="1200" b="1" dirty="0">
                <a:latin typeface="Georgia"/>
                <a:cs typeface="Georgia"/>
              </a:rPr>
              <a:t>&amp;</a:t>
            </a:r>
            <a:r>
              <a:rPr sz="1200" b="1" spc="-25" dirty="0">
                <a:latin typeface="Georgia"/>
                <a:cs typeface="Georgia"/>
              </a:rPr>
              <a:t> </a:t>
            </a:r>
            <a:r>
              <a:rPr sz="1200" b="1" dirty="0">
                <a:latin typeface="Georgia"/>
                <a:cs typeface="Georgia"/>
              </a:rPr>
              <a:t>means</a:t>
            </a:r>
            <a:r>
              <a:rPr sz="1200" b="1" spc="-40" dirty="0">
                <a:latin typeface="Georgia"/>
                <a:cs typeface="Georgia"/>
              </a:rPr>
              <a:t> </a:t>
            </a:r>
            <a:r>
              <a:rPr sz="1200" b="1" dirty="0">
                <a:latin typeface="Georgia"/>
                <a:cs typeface="Georgia"/>
              </a:rPr>
              <a:t>for</a:t>
            </a:r>
            <a:r>
              <a:rPr sz="1200" b="1" spc="-15" dirty="0">
                <a:latin typeface="Georgia"/>
                <a:cs typeface="Georgia"/>
              </a:rPr>
              <a:t> </a:t>
            </a:r>
            <a:r>
              <a:rPr sz="1200" b="1" spc="-20" dirty="0">
                <a:latin typeface="Georgia"/>
                <a:cs typeface="Georgia"/>
              </a:rPr>
              <a:t>Bank </a:t>
            </a:r>
            <a:r>
              <a:rPr sz="1200" b="1" dirty="0">
                <a:latin typeface="Georgia"/>
                <a:cs typeface="Georgia"/>
              </a:rPr>
              <a:t>Linkage</a:t>
            </a:r>
            <a:r>
              <a:rPr sz="1200" b="1" spc="-40" dirty="0">
                <a:latin typeface="Georgia"/>
                <a:cs typeface="Georgia"/>
              </a:rPr>
              <a:t> </a:t>
            </a:r>
            <a:r>
              <a:rPr sz="1200" b="1" dirty="0">
                <a:latin typeface="Georgia"/>
                <a:cs typeface="Georgia"/>
              </a:rPr>
              <a:t>for</a:t>
            </a:r>
            <a:r>
              <a:rPr sz="1200" b="1" spc="-15" dirty="0">
                <a:latin typeface="Georgia"/>
                <a:cs typeface="Georgia"/>
              </a:rPr>
              <a:t> </a:t>
            </a:r>
            <a:r>
              <a:rPr sz="1200" b="1" dirty="0">
                <a:latin typeface="Georgia"/>
                <a:cs typeface="Georgia"/>
              </a:rPr>
              <a:t>recently</a:t>
            </a:r>
            <a:r>
              <a:rPr sz="1200" b="1" spc="-30" dirty="0">
                <a:latin typeface="Georgia"/>
                <a:cs typeface="Georgia"/>
              </a:rPr>
              <a:t> </a:t>
            </a:r>
            <a:r>
              <a:rPr sz="1200" b="1" spc="-10" dirty="0">
                <a:latin typeface="Georgia"/>
                <a:cs typeface="Georgia"/>
              </a:rPr>
              <a:t>developed </a:t>
            </a:r>
            <a:r>
              <a:rPr sz="1200" b="1" dirty="0">
                <a:latin typeface="Georgia"/>
                <a:cs typeface="Georgia"/>
              </a:rPr>
              <a:t>Sector</a:t>
            </a:r>
            <a:r>
              <a:rPr sz="1200" b="1" spc="-30" dirty="0">
                <a:latin typeface="Georgia"/>
                <a:cs typeface="Georgia"/>
              </a:rPr>
              <a:t> </a:t>
            </a:r>
            <a:r>
              <a:rPr sz="1200" b="1" dirty="0">
                <a:latin typeface="Georgia"/>
                <a:cs typeface="Georgia"/>
              </a:rPr>
              <a:t>by</a:t>
            </a:r>
            <a:r>
              <a:rPr sz="1200" b="1" spc="-20" dirty="0">
                <a:latin typeface="Georgia"/>
                <a:cs typeface="Georgia"/>
              </a:rPr>
              <a:t> </a:t>
            </a:r>
            <a:r>
              <a:rPr sz="1200" b="1" dirty="0">
                <a:latin typeface="Georgia"/>
                <a:cs typeface="Georgia"/>
              </a:rPr>
              <a:t>Govt.</a:t>
            </a:r>
            <a:r>
              <a:rPr sz="1200" b="1" spc="-35" dirty="0">
                <a:latin typeface="Georgia"/>
                <a:cs typeface="Georgia"/>
              </a:rPr>
              <a:t> </a:t>
            </a:r>
            <a:r>
              <a:rPr sz="1200" b="1" dirty="0">
                <a:latin typeface="Georgia"/>
                <a:cs typeface="Georgia"/>
              </a:rPr>
              <a:t>of</a:t>
            </a:r>
            <a:r>
              <a:rPr sz="1200" b="1" spc="-15" dirty="0">
                <a:latin typeface="Georgia"/>
                <a:cs typeface="Georgia"/>
              </a:rPr>
              <a:t> </a:t>
            </a:r>
            <a:r>
              <a:rPr sz="1200" b="1" spc="-10" dirty="0">
                <a:latin typeface="Georgia"/>
                <a:cs typeface="Georgia"/>
              </a:rPr>
              <a:t>India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8749283" y="2244851"/>
            <a:ext cx="3065145" cy="692150"/>
          </a:xfrm>
          <a:custGeom>
            <a:avLst/>
            <a:gdLst/>
            <a:ahLst/>
            <a:cxnLst/>
            <a:rect l="l" t="t" r="r" b="b"/>
            <a:pathLst>
              <a:path w="3065145" h="692150">
                <a:moveTo>
                  <a:pt x="0" y="691896"/>
                </a:moveTo>
                <a:lnTo>
                  <a:pt x="3064764" y="691896"/>
                </a:lnTo>
                <a:lnTo>
                  <a:pt x="3064764" y="0"/>
                </a:lnTo>
                <a:lnTo>
                  <a:pt x="0" y="0"/>
                </a:lnTo>
                <a:lnTo>
                  <a:pt x="0" y="691896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8910319" y="2322321"/>
            <a:ext cx="27451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Georgia"/>
                <a:cs typeface="Georgia"/>
              </a:rPr>
              <a:t>Operational</a:t>
            </a:r>
            <a:r>
              <a:rPr sz="1200" b="1" spc="-50" dirty="0">
                <a:latin typeface="Georgia"/>
                <a:cs typeface="Georgia"/>
              </a:rPr>
              <a:t> </a:t>
            </a:r>
            <a:r>
              <a:rPr sz="1200" b="1" dirty="0">
                <a:latin typeface="Georgia"/>
                <a:cs typeface="Georgia"/>
              </a:rPr>
              <a:t>Challenge</a:t>
            </a:r>
            <a:r>
              <a:rPr sz="1200" b="1" spc="-40" dirty="0">
                <a:latin typeface="Georgia"/>
                <a:cs typeface="Georgia"/>
              </a:rPr>
              <a:t> </a:t>
            </a:r>
            <a:r>
              <a:rPr sz="1200" b="1" dirty="0">
                <a:latin typeface="Georgia"/>
                <a:cs typeface="Georgia"/>
              </a:rPr>
              <a:t>at</a:t>
            </a:r>
            <a:r>
              <a:rPr sz="1200" b="1" spc="-40" dirty="0">
                <a:latin typeface="Georgia"/>
                <a:cs typeface="Georgia"/>
              </a:rPr>
              <a:t> </a:t>
            </a:r>
            <a:r>
              <a:rPr sz="1200" b="1" spc="-20" dirty="0">
                <a:latin typeface="Georgia"/>
                <a:cs typeface="Georgia"/>
              </a:rPr>
              <a:t>Bank </a:t>
            </a:r>
            <a:r>
              <a:rPr sz="1200" b="1" dirty="0">
                <a:latin typeface="Georgia"/>
                <a:cs typeface="Georgia"/>
              </a:rPr>
              <a:t>Branch</a:t>
            </a:r>
            <a:r>
              <a:rPr sz="1200" b="1" spc="-35" dirty="0">
                <a:latin typeface="Georgia"/>
                <a:cs typeface="Georgia"/>
              </a:rPr>
              <a:t> </a:t>
            </a:r>
            <a:r>
              <a:rPr sz="1200" b="1" dirty="0">
                <a:latin typeface="Georgia"/>
                <a:cs typeface="Georgia"/>
              </a:rPr>
              <a:t>level</a:t>
            </a:r>
            <a:r>
              <a:rPr sz="1200" b="1" spc="-25" dirty="0">
                <a:latin typeface="Georgia"/>
                <a:cs typeface="Georgia"/>
              </a:rPr>
              <a:t> </a:t>
            </a:r>
            <a:r>
              <a:rPr sz="1200" b="1" dirty="0">
                <a:latin typeface="Georgia"/>
                <a:cs typeface="Georgia"/>
              </a:rPr>
              <a:t>in</a:t>
            </a:r>
            <a:r>
              <a:rPr sz="1200" b="1" spc="-25" dirty="0">
                <a:latin typeface="Georgia"/>
                <a:cs typeface="Georgia"/>
              </a:rPr>
              <a:t> </a:t>
            </a:r>
            <a:r>
              <a:rPr sz="1200" b="1" dirty="0">
                <a:latin typeface="Georgia"/>
                <a:cs typeface="Georgia"/>
              </a:rPr>
              <a:t>Schematic</a:t>
            </a:r>
            <a:r>
              <a:rPr sz="1200" b="1" spc="-35" dirty="0">
                <a:latin typeface="Georgia"/>
                <a:cs typeface="Georgia"/>
              </a:rPr>
              <a:t> </a:t>
            </a:r>
            <a:r>
              <a:rPr sz="1200" b="1" spc="-10" dirty="0">
                <a:latin typeface="Georgia"/>
                <a:cs typeface="Georgia"/>
              </a:rPr>
              <a:t>Funding </a:t>
            </a:r>
            <a:r>
              <a:rPr sz="1200" b="1" i="1" dirty="0">
                <a:solidFill>
                  <a:srgbClr val="FF0000"/>
                </a:solidFill>
                <a:latin typeface="Georgia"/>
                <a:cs typeface="Georgia"/>
              </a:rPr>
              <a:t>(Small</a:t>
            </a:r>
            <a:r>
              <a:rPr sz="1200" b="1" i="1" spc="-3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Georgia"/>
                <a:cs typeface="Georgia"/>
              </a:rPr>
              <a:t>Ticket</a:t>
            </a:r>
            <a:r>
              <a:rPr sz="1200" b="1" i="1" spc="-3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Georgia"/>
                <a:cs typeface="Georgia"/>
              </a:rPr>
              <a:t>Loan</a:t>
            </a:r>
            <a:r>
              <a:rPr sz="1200" b="1" i="1" spc="-5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200" b="1" i="1" spc="-20" dirty="0">
                <a:solidFill>
                  <a:srgbClr val="FF0000"/>
                </a:solidFill>
                <a:latin typeface="Georgia"/>
                <a:cs typeface="Georgia"/>
              </a:rPr>
              <a:t>size)</a:t>
            </a:r>
            <a:endParaRPr sz="1200" dirty="0">
              <a:latin typeface="Georgia"/>
              <a:cs typeface="Georgia"/>
            </a:endParaRPr>
          </a:p>
        </p:txBody>
      </p:sp>
      <p:grpSp>
        <p:nvGrpSpPr>
          <p:cNvPr id="111" name="object 111"/>
          <p:cNvGrpSpPr/>
          <p:nvPr/>
        </p:nvGrpSpPr>
        <p:grpSpPr>
          <a:xfrm>
            <a:off x="6455429" y="4549038"/>
            <a:ext cx="2103120" cy="919480"/>
            <a:chOff x="6455429" y="4549038"/>
            <a:chExt cx="2103120" cy="919480"/>
          </a:xfrm>
        </p:grpSpPr>
        <p:sp>
          <p:nvSpPr>
            <p:cNvPr id="112" name="object 112"/>
            <p:cNvSpPr/>
            <p:nvPr/>
          </p:nvSpPr>
          <p:spPr>
            <a:xfrm>
              <a:off x="6470034" y="4563643"/>
              <a:ext cx="2073910" cy="890269"/>
            </a:xfrm>
            <a:custGeom>
              <a:avLst/>
              <a:gdLst/>
              <a:ahLst/>
              <a:cxnLst/>
              <a:rect l="l" t="t" r="r" b="b"/>
              <a:pathLst>
                <a:path w="2073909" h="890270">
                  <a:moveTo>
                    <a:pt x="766643" y="0"/>
                  </a:moveTo>
                  <a:lnTo>
                    <a:pt x="714031" y="1698"/>
                  </a:lnTo>
                  <a:lnTo>
                    <a:pt x="661899" y="5384"/>
                  </a:lnTo>
                  <a:lnTo>
                    <a:pt x="610426" y="11024"/>
                  </a:lnTo>
                  <a:lnTo>
                    <a:pt x="559790" y="18583"/>
                  </a:lnTo>
                  <a:lnTo>
                    <a:pt x="510168" y="28028"/>
                  </a:lnTo>
                  <a:lnTo>
                    <a:pt x="461738" y="39325"/>
                  </a:lnTo>
                  <a:lnTo>
                    <a:pt x="414678" y="52440"/>
                  </a:lnTo>
                  <a:lnTo>
                    <a:pt x="369167" y="67340"/>
                  </a:lnTo>
                  <a:lnTo>
                    <a:pt x="325382" y="83991"/>
                  </a:lnTo>
                  <a:lnTo>
                    <a:pt x="283500" y="102359"/>
                  </a:lnTo>
                  <a:lnTo>
                    <a:pt x="243700" y="122410"/>
                  </a:lnTo>
                  <a:lnTo>
                    <a:pt x="206159" y="144111"/>
                  </a:lnTo>
                  <a:lnTo>
                    <a:pt x="171056" y="167427"/>
                  </a:lnTo>
                  <a:lnTo>
                    <a:pt x="138568" y="192326"/>
                  </a:lnTo>
                  <a:lnTo>
                    <a:pt x="108873" y="218773"/>
                  </a:lnTo>
                  <a:lnTo>
                    <a:pt x="82149" y="246735"/>
                  </a:lnTo>
                  <a:lnTo>
                    <a:pt x="55829" y="280075"/>
                  </a:lnTo>
                  <a:lnTo>
                    <a:pt x="34681" y="313967"/>
                  </a:lnTo>
                  <a:lnTo>
                    <a:pt x="7540" y="382791"/>
                  </a:lnTo>
                  <a:lnTo>
                    <a:pt x="0" y="451980"/>
                  </a:lnTo>
                  <a:lnTo>
                    <a:pt x="3352" y="486327"/>
                  </a:lnTo>
                  <a:lnTo>
                    <a:pt x="23848" y="553760"/>
                  </a:lnTo>
                  <a:lnTo>
                    <a:pt x="62128" y="618488"/>
                  </a:lnTo>
                  <a:lnTo>
                    <a:pt x="87709" y="649455"/>
                  </a:lnTo>
                  <a:lnTo>
                    <a:pt x="117463" y="679284"/>
                  </a:lnTo>
                  <a:lnTo>
                    <a:pt x="151299" y="707824"/>
                  </a:lnTo>
                  <a:lnTo>
                    <a:pt x="189127" y="734921"/>
                  </a:lnTo>
                  <a:lnTo>
                    <a:pt x="230855" y="760420"/>
                  </a:lnTo>
                  <a:lnTo>
                    <a:pt x="276393" y="784169"/>
                  </a:lnTo>
                  <a:lnTo>
                    <a:pt x="325649" y="806015"/>
                  </a:lnTo>
                  <a:lnTo>
                    <a:pt x="378534" y="825803"/>
                  </a:lnTo>
                  <a:lnTo>
                    <a:pt x="434955" y="843381"/>
                  </a:lnTo>
                  <a:lnTo>
                    <a:pt x="485954" y="856537"/>
                  </a:lnTo>
                  <a:lnTo>
                    <a:pt x="537716" y="867470"/>
                  </a:lnTo>
                  <a:lnTo>
                    <a:pt x="590065" y="876213"/>
                  </a:lnTo>
                  <a:lnTo>
                    <a:pt x="642822" y="882800"/>
                  </a:lnTo>
                  <a:lnTo>
                    <a:pt x="695809" y="887265"/>
                  </a:lnTo>
                  <a:lnTo>
                    <a:pt x="748849" y="889642"/>
                  </a:lnTo>
                  <a:lnTo>
                    <a:pt x="801763" y="889964"/>
                  </a:lnTo>
                  <a:lnTo>
                    <a:pt x="854374" y="888265"/>
                  </a:lnTo>
                  <a:lnTo>
                    <a:pt x="906504" y="884579"/>
                  </a:lnTo>
                  <a:lnTo>
                    <a:pt x="957974" y="878939"/>
                  </a:lnTo>
                  <a:lnTo>
                    <a:pt x="1008607" y="871380"/>
                  </a:lnTo>
                  <a:lnTo>
                    <a:pt x="1058225" y="861935"/>
                  </a:lnTo>
                  <a:lnTo>
                    <a:pt x="1106649" y="850638"/>
                  </a:lnTo>
                  <a:lnTo>
                    <a:pt x="1153703" y="837523"/>
                  </a:lnTo>
                  <a:lnTo>
                    <a:pt x="1199208" y="822623"/>
                  </a:lnTo>
                  <a:lnTo>
                    <a:pt x="1242986" y="805972"/>
                  </a:lnTo>
                  <a:lnTo>
                    <a:pt x="1284859" y="787604"/>
                  </a:lnTo>
                  <a:lnTo>
                    <a:pt x="1324650" y="767553"/>
                  </a:lnTo>
                  <a:lnTo>
                    <a:pt x="1362180" y="745852"/>
                  </a:lnTo>
                  <a:lnTo>
                    <a:pt x="1397271" y="722536"/>
                  </a:lnTo>
                  <a:lnTo>
                    <a:pt x="1429746" y="697637"/>
                  </a:lnTo>
                  <a:lnTo>
                    <a:pt x="1459426" y="671190"/>
                  </a:lnTo>
                  <a:lnTo>
                    <a:pt x="1486134" y="643229"/>
                  </a:lnTo>
                  <a:lnTo>
                    <a:pt x="2073382" y="647293"/>
                  </a:lnTo>
                  <a:lnTo>
                    <a:pt x="1565890" y="479526"/>
                  </a:lnTo>
                  <a:lnTo>
                    <a:pt x="1568254" y="440948"/>
                  </a:lnTo>
                  <a:lnTo>
                    <a:pt x="1564796" y="402839"/>
                  </a:lnTo>
                  <a:lnTo>
                    <a:pt x="1555692" y="365376"/>
                  </a:lnTo>
                  <a:lnTo>
                    <a:pt x="1541120" y="328736"/>
                  </a:lnTo>
                  <a:lnTo>
                    <a:pt x="1521255" y="293096"/>
                  </a:lnTo>
                  <a:lnTo>
                    <a:pt x="1496274" y="258633"/>
                  </a:lnTo>
                  <a:lnTo>
                    <a:pt x="1466354" y="225526"/>
                  </a:lnTo>
                  <a:lnTo>
                    <a:pt x="1431672" y="193950"/>
                  </a:lnTo>
                  <a:lnTo>
                    <a:pt x="1392403" y="164083"/>
                  </a:lnTo>
                  <a:lnTo>
                    <a:pt x="1348726" y="136102"/>
                  </a:lnTo>
                  <a:lnTo>
                    <a:pt x="1300816" y="110184"/>
                  </a:lnTo>
                  <a:lnTo>
                    <a:pt x="1248849" y="86507"/>
                  </a:lnTo>
                  <a:lnTo>
                    <a:pt x="1193004" y="65247"/>
                  </a:lnTo>
                  <a:lnTo>
                    <a:pt x="1133455" y="46583"/>
                  </a:lnTo>
                  <a:lnTo>
                    <a:pt x="1082457" y="33426"/>
                  </a:lnTo>
                  <a:lnTo>
                    <a:pt x="1030694" y="22494"/>
                  </a:lnTo>
                  <a:lnTo>
                    <a:pt x="978345" y="13750"/>
                  </a:lnTo>
                  <a:lnTo>
                    <a:pt x="925588" y="7163"/>
                  </a:lnTo>
                  <a:lnTo>
                    <a:pt x="872600" y="2698"/>
                  </a:lnTo>
                  <a:lnTo>
                    <a:pt x="819559" y="321"/>
                  </a:lnTo>
                  <a:lnTo>
                    <a:pt x="7666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470034" y="4563643"/>
              <a:ext cx="2073910" cy="890269"/>
            </a:xfrm>
            <a:custGeom>
              <a:avLst/>
              <a:gdLst/>
              <a:ahLst/>
              <a:cxnLst/>
              <a:rect l="l" t="t" r="r" b="b"/>
              <a:pathLst>
                <a:path w="2073909" h="890270">
                  <a:moveTo>
                    <a:pt x="2073382" y="647293"/>
                  </a:moveTo>
                  <a:lnTo>
                    <a:pt x="1486134" y="643229"/>
                  </a:lnTo>
                  <a:lnTo>
                    <a:pt x="1459426" y="671190"/>
                  </a:lnTo>
                  <a:lnTo>
                    <a:pt x="1429746" y="697637"/>
                  </a:lnTo>
                  <a:lnTo>
                    <a:pt x="1397271" y="722536"/>
                  </a:lnTo>
                  <a:lnTo>
                    <a:pt x="1362180" y="745852"/>
                  </a:lnTo>
                  <a:lnTo>
                    <a:pt x="1324650" y="767553"/>
                  </a:lnTo>
                  <a:lnTo>
                    <a:pt x="1284859" y="787604"/>
                  </a:lnTo>
                  <a:lnTo>
                    <a:pt x="1242986" y="805972"/>
                  </a:lnTo>
                  <a:lnTo>
                    <a:pt x="1199208" y="822623"/>
                  </a:lnTo>
                  <a:lnTo>
                    <a:pt x="1153703" y="837523"/>
                  </a:lnTo>
                  <a:lnTo>
                    <a:pt x="1106649" y="850638"/>
                  </a:lnTo>
                  <a:lnTo>
                    <a:pt x="1058225" y="861935"/>
                  </a:lnTo>
                  <a:lnTo>
                    <a:pt x="1008607" y="871380"/>
                  </a:lnTo>
                  <a:lnTo>
                    <a:pt x="957974" y="878939"/>
                  </a:lnTo>
                  <a:lnTo>
                    <a:pt x="906504" y="884579"/>
                  </a:lnTo>
                  <a:lnTo>
                    <a:pt x="854374" y="888265"/>
                  </a:lnTo>
                  <a:lnTo>
                    <a:pt x="801763" y="889964"/>
                  </a:lnTo>
                  <a:lnTo>
                    <a:pt x="748849" y="889642"/>
                  </a:lnTo>
                  <a:lnTo>
                    <a:pt x="695809" y="887265"/>
                  </a:lnTo>
                  <a:lnTo>
                    <a:pt x="642822" y="882800"/>
                  </a:lnTo>
                  <a:lnTo>
                    <a:pt x="590065" y="876213"/>
                  </a:lnTo>
                  <a:lnTo>
                    <a:pt x="537716" y="867470"/>
                  </a:lnTo>
                  <a:lnTo>
                    <a:pt x="485954" y="856537"/>
                  </a:lnTo>
                  <a:lnTo>
                    <a:pt x="434955" y="843381"/>
                  </a:lnTo>
                  <a:lnTo>
                    <a:pt x="378534" y="825803"/>
                  </a:lnTo>
                  <a:lnTo>
                    <a:pt x="325649" y="806015"/>
                  </a:lnTo>
                  <a:lnTo>
                    <a:pt x="276393" y="784169"/>
                  </a:lnTo>
                  <a:lnTo>
                    <a:pt x="230855" y="760420"/>
                  </a:lnTo>
                  <a:lnTo>
                    <a:pt x="189127" y="734921"/>
                  </a:lnTo>
                  <a:lnTo>
                    <a:pt x="151299" y="707824"/>
                  </a:lnTo>
                  <a:lnTo>
                    <a:pt x="117463" y="679284"/>
                  </a:lnTo>
                  <a:lnTo>
                    <a:pt x="87709" y="649455"/>
                  </a:lnTo>
                  <a:lnTo>
                    <a:pt x="62128" y="618488"/>
                  </a:lnTo>
                  <a:lnTo>
                    <a:pt x="40811" y="586539"/>
                  </a:lnTo>
                  <a:lnTo>
                    <a:pt x="11332" y="520305"/>
                  </a:lnTo>
                  <a:lnTo>
                    <a:pt x="0" y="451980"/>
                  </a:lnTo>
                  <a:lnTo>
                    <a:pt x="1365" y="417417"/>
                  </a:lnTo>
                  <a:lnTo>
                    <a:pt x="18615" y="348257"/>
                  </a:lnTo>
                  <a:lnTo>
                    <a:pt x="55829" y="280075"/>
                  </a:lnTo>
                  <a:lnTo>
                    <a:pt x="82149" y="246735"/>
                  </a:lnTo>
                  <a:lnTo>
                    <a:pt x="108873" y="218773"/>
                  </a:lnTo>
                  <a:lnTo>
                    <a:pt x="138568" y="192326"/>
                  </a:lnTo>
                  <a:lnTo>
                    <a:pt x="171056" y="167427"/>
                  </a:lnTo>
                  <a:lnTo>
                    <a:pt x="206159" y="144111"/>
                  </a:lnTo>
                  <a:lnTo>
                    <a:pt x="243700" y="122410"/>
                  </a:lnTo>
                  <a:lnTo>
                    <a:pt x="283500" y="102359"/>
                  </a:lnTo>
                  <a:lnTo>
                    <a:pt x="325382" y="83991"/>
                  </a:lnTo>
                  <a:lnTo>
                    <a:pt x="369167" y="67340"/>
                  </a:lnTo>
                  <a:lnTo>
                    <a:pt x="414678" y="52440"/>
                  </a:lnTo>
                  <a:lnTo>
                    <a:pt x="461738" y="39325"/>
                  </a:lnTo>
                  <a:lnTo>
                    <a:pt x="510168" y="28028"/>
                  </a:lnTo>
                  <a:lnTo>
                    <a:pt x="559790" y="18583"/>
                  </a:lnTo>
                  <a:lnTo>
                    <a:pt x="610426" y="11024"/>
                  </a:lnTo>
                  <a:lnTo>
                    <a:pt x="661899" y="5384"/>
                  </a:lnTo>
                  <a:lnTo>
                    <a:pt x="714031" y="1698"/>
                  </a:lnTo>
                  <a:lnTo>
                    <a:pt x="766643" y="0"/>
                  </a:lnTo>
                  <a:lnTo>
                    <a:pt x="819559" y="321"/>
                  </a:lnTo>
                  <a:lnTo>
                    <a:pt x="872600" y="2698"/>
                  </a:lnTo>
                  <a:lnTo>
                    <a:pt x="925588" y="7163"/>
                  </a:lnTo>
                  <a:lnTo>
                    <a:pt x="978345" y="13750"/>
                  </a:lnTo>
                  <a:lnTo>
                    <a:pt x="1030694" y="22494"/>
                  </a:lnTo>
                  <a:lnTo>
                    <a:pt x="1082457" y="33426"/>
                  </a:lnTo>
                  <a:lnTo>
                    <a:pt x="1133455" y="46583"/>
                  </a:lnTo>
                  <a:lnTo>
                    <a:pt x="1193004" y="65247"/>
                  </a:lnTo>
                  <a:lnTo>
                    <a:pt x="1248849" y="86507"/>
                  </a:lnTo>
                  <a:lnTo>
                    <a:pt x="1300816" y="110184"/>
                  </a:lnTo>
                  <a:lnTo>
                    <a:pt x="1348726" y="136102"/>
                  </a:lnTo>
                  <a:lnTo>
                    <a:pt x="1392403" y="164083"/>
                  </a:lnTo>
                  <a:lnTo>
                    <a:pt x="1431672" y="193950"/>
                  </a:lnTo>
                  <a:lnTo>
                    <a:pt x="1466354" y="225526"/>
                  </a:lnTo>
                  <a:lnTo>
                    <a:pt x="1496274" y="258633"/>
                  </a:lnTo>
                  <a:lnTo>
                    <a:pt x="1521255" y="293096"/>
                  </a:lnTo>
                  <a:lnTo>
                    <a:pt x="1541120" y="328736"/>
                  </a:lnTo>
                  <a:lnTo>
                    <a:pt x="1555692" y="365376"/>
                  </a:lnTo>
                  <a:lnTo>
                    <a:pt x="1564796" y="402839"/>
                  </a:lnTo>
                  <a:lnTo>
                    <a:pt x="1568254" y="440948"/>
                  </a:lnTo>
                  <a:lnTo>
                    <a:pt x="1565890" y="479526"/>
                  </a:lnTo>
                  <a:lnTo>
                    <a:pt x="2073382" y="647293"/>
                  </a:lnTo>
                  <a:close/>
                </a:path>
              </a:pathLst>
            </a:custGeom>
            <a:ln w="28956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" name="object 114"/>
          <p:cNvSpPr txBox="1"/>
          <p:nvPr/>
        </p:nvSpPr>
        <p:spPr>
          <a:xfrm>
            <a:off x="6746240" y="4843348"/>
            <a:ext cx="10153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AF50"/>
                </a:solidFill>
                <a:latin typeface="Calibri"/>
                <a:cs typeface="Calibri"/>
              </a:rPr>
              <a:t>Mitigation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8590788" y="3973067"/>
            <a:ext cx="3357879" cy="1170940"/>
          </a:xfrm>
          <a:prstGeom prst="rect">
            <a:avLst/>
          </a:prstGeom>
          <a:ln w="9144">
            <a:solidFill>
              <a:srgbClr val="00AF5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2075" marR="231140">
              <a:lnSpc>
                <a:spcPct val="100000"/>
              </a:lnSpc>
              <a:spcBef>
                <a:spcPts val="325"/>
              </a:spcBef>
            </a:pPr>
            <a:r>
              <a:rPr sz="1400" b="1" dirty="0">
                <a:solidFill>
                  <a:srgbClr val="FF0000"/>
                </a:solidFill>
                <a:latin typeface="Georgia"/>
                <a:cs typeface="Georgia"/>
              </a:rPr>
              <a:t>Introduction</a:t>
            </a:r>
            <a:r>
              <a:rPr sz="1400" b="1" spc="-5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400" b="1" dirty="0">
                <a:solidFill>
                  <a:srgbClr val="FF0000"/>
                </a:solidFill>
                <a:latin typeface="Georgia"/>
                <a:cs typeface="Georgia"/>
              </a:rPr>
              <a:t>of</a:t>
            </a:r>
            <a:r>
              <a:rPr sz="1400" b="1" spc="-3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400" b="1" dirty="0">
                <a:solidFill>
                  <a:srgbClr val="FF0000"/>
                </a:solidFill>
                <a:latin typeface="Georgia"/>
                <a:cs typeface="Georgia"/>
              </a:rPr>
              <a:t>Bank</a:t>
            </a:r>
            <a:r>
              <a:rPr sz="1400" b="1" spc="-4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400" b="1" dirty="0">
                <a:solidFill>
                  <a:srgbClr val="FF0000"/>
                </a:solidFill>
                <a:latin typeface="Georgia"/>
                <a:cs typeface="Georgia"/>
              </a:rPr>
              <a:t>Product</a:t>
            </a:r>
            <a:r>
              <a:rPr sz="1400" b="1" spc="-4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400" b="1" spc="-25" dirty="0">
                <a:solidFill>
                  <a:srgbClr val="FF0000"/>
                </a:solidFill>
                <a:latin typeface="Georgia"/>
                <a:cs typeface="Georgia"/>
              </a:rPr>
              <a:t>for </a:t>
            </a:r>
            <a:r>
              <a:rPr sz="1400" b="1" dirty="0">
                <a:solidFill>
                  <a:srgbClr val="FF0000"/>
                </a:solidFill>
                <a:latin typeface="Georgia"/>
                <a:cs typeface="Georgia"/>
              </a:rPr>
              <a:t>Cluster</a:t>
            </a:r>
            <a:r>
              <a:rPr sz="1400" b="1" spc="-5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Georgia"/>
                <a:cs typeface="Georgia"/>
              </a:rPr>
              <a:t>Approach</a:t>
            </a:r>
            <a:endParaRPr sz="1400">
              <a:latin typeface="Georgia"/>
              <a:cs typeface="Georgia"/>
            </a:endParaRPr>
          </a:p>
          <a:p>
            <a:pPr marL="318770" indent="-226695">
              <a:lnSpc>
                <a:spcPct val="100000"/>
              </a:lnSpc>
              <a:buAutoNum type="alphaLcPeriod"/>
              <a:tabLst>
                <a:tab pos="318770" algn="l"/>
              </a:tabLst>
            </a:pPr>
            <a:r>
              <a:rPr sz="1400" b="1" spc="-10" dirty="0">
                <a:solidFill>
                  <a:srgbClr val="00AF50"/>
                </a:solidFill>
                <a:latin typeface="Georgia"/>
                <a:cs typeface="Georgia"/>
              </a:rPr>
              <a:t>Cultivation</a:t>
            </a:r>
            <a:r>
              <a:rPr sz="1400" b="1" dirty="0">
                <a:solidFill>
                  <a:srgbClr val="00AF50"/>
                </a:solidFill>
                <a:latin typeface="Georgia"/>
                <a:cs typeface="Georgia"/>
              </a:rPr>
              <a:t> &amp; </a:t>
            </a:r>
            <a:r>
              <a:rPr sz="1400" b="1" spc="-10" dirty="0">
                <a:solidFill>
                  <a:srgbClr val="00AF50"/>
                </a:solidFill>
                <a:latin typeface="Georgia"/>
                <a:cs typeface="Georgia"/>
              </a:rPr>
              <a:t>Plantation</a:t>
            </a:r>
            <a:endParaRPr sz="1400">
              <a:latin typeface="Georgia"/>
              <a:cs typeface="Georgia"/>
            </a:endParaRPr>
          </a:p>
          <a:p>
            <a:pPr marL="318770" marR="482600" indent="-226695">
              <a:lnSpc>
                <a:spcPct val="100000"/>
              </a:lnSpc>
              <a:buAutoNum type="alphaLcPeriod"/>
              <a:tabLst>
                <a:tab pos="320675" algn="l"/>
              </a:tabLst>
            </a:pPr>
            <a:r>
              <a:rPr sz="1400" b="1" dirty="0">
                <a:solidFill>
                  <a:srgbClr val="001F5F"/>
                </a:solidFill>
                <a:latin typeface="Georgia"/>
                <a:cs typeface="Georgia"/>
              </a:rPr>
              <a:t>MSE</a:t>
            </a:r>
            <a:r>
              <a:rPr sz="1400" b="1" spc="-4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400" b="1" dirty="0">
                <a:solidFill>
                  <a:srgbClr val="001F5F"/>
                </a:solidFill>
                <a:latin typeface="Georgia"/>
                <a:cs typeface="Georgia"/>
              </a:rPr>
              <a:t>Sector</a:t>
            </a:r>
            <a:r>
              <a:rPr sz="1400" b="1" spc="-3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400" b="1" dirty="0">
                <a:solidFill>
                  <a:srgbClr val="001F5F"/>
                </a:solidFill>
                <a:latin typeface="Georgia"/>
                <a:cs typeface="Georgia"/>
              </a:rPr>
              <a:t>Micro</a:t>
            </a:r>
            <a:r>
              <a:rPr sz="1400" b="1" spc="-3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Georgia"/>
                <a:cs typeface="Georgia"/>
              </a:rPr>
              <a:t>Food 	</a:t>
            </a:r>
            <a:r>
              <a:rPr sz="1400" b="1" dirty="0">
                <a:solidFill>
                  <a:srgbClr val="001F5F"/>
                </a:solidFill>
                <a:latin typeface="Georgia"/>
                <a:cs typeface="Georgia"/>
              </a:rPr>
              <a:t>Processing</a:t>
            </a:r>
            <a:r>
              <a:rPr sz="1400" b="1" spc="-4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400" b="1" dirty="0">
                <a:solidFill>
                  <a:srgbClr val="001F5F"/>
                </a:solidFill>
                <a:latin typeface="Georgia"/>
                <a:cs typeface="Georgia"/>
              </a:rPr>
              <a:t>/</a:t>
            </a:r>
            <a:r>
              <a:rPr sz="1400" b="1" spc="-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400" b="1" dirty="0">
                <a:solidFill>
                  <a:srgbClr val="001F5F"/>
                </a:solidFill>
                <a:latin typeface="Georgia"/>
                <a:cs typeface="Georgia"/>
              </a:rPr>
              <a:t>Value</a:t>
            </a:r>
            <a:r>
              <a:rPr sz="1400" b="1" spc="-2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Georgia"/>
                <a:cs typeface="Georgia"/>
              </a:rPr>
              <a:t>Addition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8598407" y="5309615"/>
            <a:ext cx="3343910" cy="1170940"/>
          </a:xfrm>
          <a:prstGeom prst="rect">
            <a:avLst/>
          </a:prstGeom>
          <a:ln w="9144">
            <a:solidFill>
              <a:srgbClr val="00AF5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2075" marR="121920">
              <a:lnSpc>
                <a:spcPct val="100000"/>
              </a:lnSpc>
              <a:spcBef>
                <a:spcPts val="330"/>
              </a:spcBef>
            </a:pPr>
            <a:r>
              <a:rPr sz="1400" b="1" dirty="0">
                <a:solidFill>
                  <a:srgbClr val="FF0000"/>
                </a:solidFill>
                <a:latin typeface="Georgia"/>
                <a:cs typeface="Georgia"/>
              </a:rPr>
              <a:t>To</a:t>
            </a:r>
            <a:r>
              <a:rPr sz="1400" b="1" spc="-2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400" b="1" dirty="0">
                <a:solidFill>
                  <a:srgbClr val="FF0000"/>
                </a:solidFill>
                <a:latin typeface="Georgia"/>
                <a:cs typeface="Georgia"/>
              </a:rPr>
              <a:t>Appoint</a:t>
            </a:r>
            <a:r>
              <a:rPr sz="1400" b="1" spc="-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400" b="1" dirty="0">
                <a:solidFill>
                  <a:srgbClr val="FF0000"/>
                </a:solidFill>
                <a:latin typeface="Georgia"/>
                <a:cs typeface="Georgia"/>
              </a:rPr>
              <a:t>Program</a:t>
            </a:r>
            <a:r>
              <a:rPr sz="1400" b="1" spc="-2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Georgia"/>
                <a:cs typeface="Georgia"/>
              </a:rPr>
              <a:t>Management </a:t>
            </a:r>
            <a:r>
              <a:rPr sz="1400" b="1" dirty="0">
                <a:solidFill>
                  <a:srgbClr val="FF0000"/>
                </a:solidFill>
                <a:latin typeface="Georgia"/>
                <a:cs typeface="Georgia"/>
              </a:rPr>
              <a:t>Unit</a:t>
            </a:r>
            <a:r>
              <a:rPr sz="1400" b="1" spc="-5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400" b="1" spc="-20" dirty="0">
                <a:solidFill>
                  <a:srgbClr val="FF0000"/>
                </a:solidFill>
                <a:latin typeface="Georgia"/>
                <a:cs typeface="Georgia"/>
              </a:rPr>
              <a:t>(PMU)</a:t>
            </a:r>
            <a:endParaRPr sz="1400">
              <a:latin typeface="Georgia"/>
              <a:cs typeface="Georgia"/>
            </a:endParaRPr>
          </a:p>
          <a:p>
            <a:pPr marL="320675" marR="113664" indent="-228600">
              <a:lnSpc>
                <a:spcPct val="100000"/>
              </a:lnSpc>
            </a:pPr>
            <a:r>
              <a:rPr sz="1400" b="1" dirty="0">
                <a:solidFill>
                  <a:srgbClr val="001F5F"/>
                </a:solidFill>
                <a:latin typeface="Georgia"/>
                <a:cs typeface="Georgia"/>
              </a:rPr>
              <a:t>a.</a:t>
            </a:r>
            <a:r>
              <a:rPr sz="1400" b="1" spc="114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400" b="1" dirty="0">
                <a:solidFill>
                  <a:srgbClr val="001F5F"/>
                </a:solidFill>
                <a:latin typeface="Georgia"/>
                <a:cs typeface="Georgia"/>
              </a:rPr>
              <a:t>To</a:t>
            </a:r>
            <a:r>
              <a:rPr sz="1400" b="1" spc="-3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400" b="1" dirty="0">
                <a:solidFill>
                  <a:srgbClr val="001F5F"/>
                </a:solidFill>
                <a:latin typeface="Georgia"/>
                <a:cs typeface="Georgia"/>
              </a:rPr>
              <a:t>tide</a:t>
            </a:r>
            <a:r>
              <a:rPr sz="1400" b="1" spc="-2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400" b="1" dirty="0">
                <a:solidFill>
                  <a:srgbClr val="001F5F"/>
                </a:solidFill>
                <a:latin typeface="Georgia"/>
                <a:cs typeface="Georgia"/>
              </a:rPr>
              <a:t>over</a:t>
            </a:r>
            <a:r>
              <a:rPr sz="1400" b="1" spc="-4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400" b="1" dirty="0">
                <a:solidFill>
                  <a:srgbClr val="001F5F"/>
                </a:solidFill>
                <a:latin typeface="Georgia"/>
                <a:cs typeface="Georgia"/>
              </a:rPr>
              <a:t>the</a:t>
            </a:r>
            <a:r>
              <a:rPr sz="1400" b="1" spc="-5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400" b="1" dirty="0">
                <a:solidFill>
                  <a:srgbClr val="001F5F"/>
                </a:solidFill>
                <a:latin typeface="Georgia"/>
                <a:cs typeface="Georgia"/>
              </a:rPr>
              <a:t>initial</a:t>
            </a:r>
            <a:r>
              <a:rPr sz="1400" b="1" spc="-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400" b="1" dirty="0">
                <a:solidFill>
                  <a:srgbClr val="001F5F"/>
                </a:solidFill>
                <a:latin typeface="Georgia"/>
                <a:cs typeface="Georgia"/>
              </a:rPr>
              <a:t>crisis</a:t>
            </a:r>
            <a:r>
              <a:rPr sz="1400" b="1" spc="-3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Georgia"/>
                <a:cs typeface="Georgia"/>
              </a:rPr>
              <a:t>at </a:t>
            </a:r>
            <a:r>
              <a:rPr sz="1400" b="1" dirty="0">
                <a:solidFill>
                  <a:srgbClr val="001F5F"/>
                </a:solidFill>
                <a:latin typeface="Georgia"/>
                <a:cs typeface="Georgia"/>
              </a:rPr>
              <a:t>Branch</a:t>
            </a:r>
            <a:r>
              <a:rPr sz="1400" b="1" spc="-3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400" b="1" dirty="0">
                <a:solidFill>
                  <a:srgbClr val="001F5F"/>
                </a:solidFill>
                <a:latin typeface="Georgia"/>
                <a:cs typeface="Georgia"/>
              </a:rPr>
              <a:t>Level</a:t>
            </a:r>
            <a:r>
              <a:rPr sz="1400" b="1" spc="-1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400" b="1" dirty="0">
                <a:solidFill>
                  <a:srgbClr val="001F5F"/>
                </a:solidFill>
                <a:latin typeface="Georgia"/>
                <a:cs typeface="Georgia"/>
              </a:rPr>
              <a:t>and</a:t>
            </a:r>
            <a:r>
              <a:rPr sz="1400" b="1" spc="-3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Georgia"/>
                <a:cs typeface="Georgia"/>
              </a:rPr>
              <a:t>co-ordination </a:t>
            </a:r>
            <a:r>
              <a:rPr sz="1400" b="1" dirty="0">
                <a:solidFill>
                  <a:srgbClr val="001F5F"/>
                </a:solidFill>
                <a:latin typeface="Georgia"/>
                <a:cs typeface="Georgia"/>
              </a:rPr>
              <a:t>with</a:t>
            </a:r>
            <a:r>
              <a:rPr sz="1400" b="1" spc="-2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400" b="1" dirty="0">
                <a:solidFill>
                  <a:srgbClr val="001F5F"/>
                </a:solidFill>
                <a:latin typeface="Georgia"/>
                <a:cs typeface="Georgia"/>
              </a:rPr>
              <a:t>the</a:t>
            </a:r>
            <a:r>
              <a:rPr sz="1400" b="1" spc="-3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400" b="1" dirty="0">
                <a:solidFill>
                  <a:srgbClr val="001F5F"/>
                </a:solidFill>
                <a:latin typeface="Georgia"/>
                <a:cs typeface="Georgia"/>
              </a:rPr>
              <a:t>higher</a:t>
            </a:r>
            <a:r>
              <a:rPr sz="1400" b="1" spc="-4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Georgia"/>
                <a:cs typeface="Georgia"/>
              </a:rPr>
              <a:t>ups</a:t>
            </a:r>
            <a:endParaRPr sz="1400">
              <a:latin typeface="Georgia"/>
              <a:cs typeface="Georgia"/>
            </a:endParaRPr>
          </a:p>
        </p:txBody>
      </p:sp>
      <p:pic>
        <p:nvPicPr>
          <p:cNvPr id="117" name="object 117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6578218" y="1768094"/>
            <a:ext cx="2386964" cy="2006091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882" y="6203696"/>
            <a:ext cx="1163091" cy="654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398838"/>
            <a:ext cx="7833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Our Focus</a:t>
            </a:r>
            <a:endParaRPr lang="en-US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3543" y="1855882"/>
            <a:ext cx="93846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Large Agri &amp; Allied Sector of Assam has almost 30 Lakhs farmers and out of this, 85% i.e. 25.5 Lakhs (approx.) farmers are small &amp; marginal who predominate the scene.</a:t>
            </a:r>
          </a:p>
          <a:p>
            <a:pPr algn="just"/>
            <a:endParaRPr lang="en-US" dirty="0">
              <a:latin typeface="Georgia" panose="02040502050405020303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As mentioned in the previous slide, the Central &amp; State Govt., over the last 10 years has Organised approx. 35% of the 25.5 i.e. 8 – 9 lakhs small &amp; marginal farmers through the establishment of FPO/FPC/FIG/PRG/SHG etc. along with various other impactful measures.</a:t>
            </a:r>
            <a:endParaRPr lang="en-US" dirty="0">
              <a:latin typeface="Georgia" panose="02040502050405020303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dirty="0" smtClean="0">
              <a:latin typeface="Georgia" panose="02040502050405020303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Vision and Mission of ATMS is to create Agri business for small &amp; Marginal farmers for Economic Empowerment. For that Bank Linkage is a must.</a:t>
            </a:r>
            <a:endParaRPr lang="en-US" dirty="0">
              <a:latin typeface="Georgia" panose="02040502050405020303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dirty="0" smtClean="0">
              <a:latin typeface="Georgia" panose="02040502050405020303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Our major focus area is to get Bank Linkage for the Organised small &amp; marginal farmers (</a:t>
            </a:r>
            <a:r>
              <a:rPr lang="en-US" i="1" dirty="0" smtClean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mentioned above</a:t>
            </a:r>
            <a:r>
              <a:rPr lang="en-US" dirty="0" smtClean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from the Agri &amp; Allied and MSE Sector who have never received Bank Linkage.</a:t>
            </a:r>
            <a:endParaRPr lang="en-US" dirty="0">
              <a:latin typeface="Georgia" panose="02040502050405020303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653711" y="5553822"/>
            <a:ext cx="905241" cy="54475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46242" y="150568"/>
            <a:ext cx="9061938" cy="3815862"/>
            <a:chOff x="530469" y="228600"/>
            <a:chExt cx="9061938" cy="381586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30469" y="681892"/>
              <a:ext cx="9061938" cy="2152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055077" y="228600"/>
              <a:ext cx="0" cy="3815862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2" descr="Green circle icon - Free green shape icons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353" y="393728"/>
              <a:ext cx="566616" cy="566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10231316" y="6122780"/>
            <a:ext cx="1960684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hlinkClick r:id="rId4"/>
              </a:rPr>
              <a:t>www.atmsagro.org</a:t>
            </a:r>
            <a:endParaRPr lang="en-US" sz="900" dirty="0"/>
          </a:p>
          <a:p>
            <a:pPr algn="ctr"/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381206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</TotalTime>
  <Words>3922</Words>
  <Application>Microsoft Office PowerPoint</Application>
  <PresentationFormat>Widescreen</PresentationFormat>
  <Paragraphs>525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SimSun</vt:lpstr>
      <vt:lpstr>Aharoni</vt:lpstr>
      <vt:lpstr>Arial</vt:lpstr>
      <vt:lpstr>Arial MT</vt:lpstr>
      <vt:lpstr>Calibri</vt:lpstr>
      <vt:lpstr>Calibri Light</vt:lpstr>
      <vt:lpstr>Georgia</vt:lpstr>
      <vt:lpstr>Symbol</vt:lpstr>
      <vt:lpstr>Times New Roman</vt:lpstr>
      <vt:lpstr>Wingdings</vt:lpstr>
      <vt:lpstr>Office Theme</vt:lpstr>
      <vt:lpstr>1_Office Theme</vt:lpstr>
      <vt:lpstr>Challenges of Bank Linkage in Assam For its Economic Empowerment in</vt:lpstr>
      <vt:lpstr>PowerPoint Presentation</vt:lpstr>
      <vt:lpstr>PowerPoint Presentation</vt:lpstr>
      <vt:lpstr>PowerPoint Presentation</vt:lpstr>
      <vt:lpstr>Strength of Assam with Bank support (Linkage)</vt:lpstr>
      <vt:lpstr>PowerPoint Presentation</vt:lpstr>
      <vt:lpstr>PowerPoint Presentation</vt:lpstr>
      <vt:lpstr>Challenges of Bank Linkage in Assam – Cause &amp; it’s Mitigation</vt:lpstr>
      <vt:lpstr>PowerPoint Presentation</vt:lpstr>
      <vt:lpstr>What do we mean by Bank Linkage</vt:lpstr>
      <vt:lpstr>PowerPoint Presentation</vt:lpstr>
      <vt:lpstr>Missing link between Banks and Agri &amp; Allied sector, Micro Food Processors &amp; Small entrepreneurs</vt:lpstr>
      <vt:lpstr>CAUSES OF FAILURE OF BANK LINKAGE IN THE  ORGANISED AGRI &amp; ALLIED SECTOR DURING THE LAST 10 YEARS</vt:lpstr>
      <vt:lpstr>PowerPoint Presentation</vt:lpstr>
      <vt:lpstr>PowerPoint Presentation</vt:lpstr>
      <vt:lpstr>PowerPoint Presentation</vt:lpstr>
      <vt:lpstr>Who can develop Draft Bank Products for its scientific investigation by Banks about it’s feasibility</vt:lpstr>
      <vt:lpstr>PowerPoint Presentation</vt:lpstr>
      <vt:lpstr>PowerPoint Presentation</vt:lpstr>
      <vt:lpstr>PowerPoint Presentation</vt:lpstr>
      <vt:lpstr>Bank Linkage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Angello S. Ahmed</dc:creator>
  <cp:lastModifiedBy>I.T. ATMS</cp:lastModifiedBy>
  <cp:revision>28</cp:revision>
  <cp:lastPrinted>2024-06-18T10:13:48Z</cp:lastPrinted>
  <dcterms:created xsi:type="dcterms:W3CDTF">2024-05-29T03:27:44Z</dcterms:created>
  <dcterms:modified xsi:type="dcterms:W3CDTF">2024-06-18T11:03:23Z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2024-05-29T00:00:00Z</vt:filetime>
  </property>
  <property fmtid="{D5CDD505-2E9C-101B-9397-08002B2CF9AE}" pid="5" name="Producer">
    <vt:lpwstr>Microsoft® PowerPoint® 2016</vt:lpwstr>
  </property>
</Properties>
</file>